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61" r:id="rId2"/>
    <p:sldId id="362" r:id="rId3"/>
    <p:sldId id="256" r:id="rId4"/>
    <p:sldId id="369" r:id="rId5"/>
    <p:sldId id="363" r:id="rId6"/>
    <p:sldId id="365"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B"/>
    <a:srgbClr val="0052FF"/>
    <a:srgbClr val="D753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7"/>
    <p:restoredTop sz="96327"/>
  </p:normalViewPr>
  <p:slideViewPr>
    <p:cSldViewPr snapToGrid="0">
      <p:cViewPr varScale="1">
        <p:scale>
          <a:sx n="113" d="100"/>
          <a:sy n="113" d="100"/>
        </p:scale>
        <p:origin x="5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6391E-B502-CC67-86B0-76E74BACF6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6B910-D177-C00C-1405-C10238BB0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E93C2A-92F9-74F5-194C-357232D66518}"/>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5" name="Footer Placeholder 4">
            <a:extLst>
              <a:ext uri="{FF2B5EF4-FFF2-40B4-BE49-F238E27FC236}">
                <a16:creationId xmlns:a16="http://schemas.microsoft.com/office/drawing/2014/main" id="{20A9BD6E-1910-AA2B-424F-D956CF90C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F4C7D-41EF-EC31-1F0B-3E3D05BC04CA}"/>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65279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8A3D-B80F-3749-AE3C-EBBB105C85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010FF-6B6F-2C9D-D5FC-50215E16C2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706D2-9489-6C50-434D-2ABC3CF4C8F2}"/>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5" name="Footer Placeholder 4">
            <a:extLst>
              <a:ext uri="{FF2B5EF4-FFF2-40B4-BE49-F238E27FC236}">
                <a16:creationId xmlns:a16="http://schemas.microsoft.com/office/drawing/2014/main" id="{8B7D4A37-CEF9-86D7-90F7-D7ABE5BFDF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8F09F-A184-30C7-1F32-C5036D1C0456}"/>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212497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8974A-E226-EB0B-FEAA-867028679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D5DD99-A798-7724-51E5-880329C591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0CBC9-CBD5-2E89-2AEB-4C76AED3F85B}"/>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5" name="Footer Placeholder 4">
            <a:extLst>
              <a:ext uri="{FF2B5EF4-FFF2-40B4-BE49-F238E27FC236}">
                <a16:creationId xmlns:a16="http://schemas.microsoft.com/office/drawing/2014/main" id="{E6083394-3DC5-15A1-FA37-F9DEF7334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2C6BF-AE55-87E9-DAC3-45118CE24B1F}"/>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103790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C9FD-2BB3-B153-D582-DE6408D94B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E8D0C-39F4-66BA-0C03-720754CF2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3584A-4FDC-E256-D455-CFC5BC295243}"/>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5" name="Footer Placeholder 4">
            <a:extLst>
              <a:ext uri="{FF2B5EF4-FFF2-40B4-BE49-F238E27FC236}">
                <a16:creationId xmlns:a16="http://schemas.microsoft.com/office/drawing/2014/main" id="{558F2423-D6D0-DECC-C054-2C05F4D90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0C559-651E-9735-6C4A-D47678419B64}"/>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109187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6F96-960B-9EA9-6C30-8F737AAC9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DDF042-A285-D80C-0448-9EFB6B469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29043-C654-1668-BB35-3B03E48482BF}"/>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5" name="Footer Placeholder 4">
            <a:extLst>
              <a:ext uri="{FF2B5EF4-FFF2-40B4-BE49-F238E27FC236}">
                <a16:creationId xmlns:a16="http://schemas.microsoft.com/office/drawing/2014/main" id="{E69E00A5-3E65-54AF-BACB-6D0495B08A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49716-1AD3-33D0-2FA9-D9A6F0AAEEB0}"/>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252513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20C5-A8FC-3CB7-EC2E-754D7507C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E2A51-DC0C-4473-1EE5-25E3DCD20A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56DB4C-A715-C3D6-C13A-D903FE573F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B78225-F3DB-0D8B-8403-638C7F23765E}"/>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6" name="Footer Placeholder 5">
            <a:extLst>
              <a:ext uri="{FF2B5EF4-FFF2-40B4-BE49-F238E27FC236}">
                <a16:creationId xmlns:a16="http://schemas.microsoft.com/office/drawing/2014/main" id="{87F563AA-0F8C-BE1B-BA85-F8F432ADA0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1A90E-9659-CCDC-1549-7AF226A93544}"/>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276955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E7C0-2618-6016-4E73-CB28D41B24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C6AD88-23FE-4A44-A9DC-AE6FD8477E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63128C-E2F8-BD18-5A24-5890DEF773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5DAED9-0C97-986B-A1B7-9F2B6E7049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991EBB-08D5-583F-9EA5-9AD65C1F38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D989E2-C8C6-91C8-A275-4D703FD64466}"/>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8" name="Footer Placeholder 7">
            <a:extLst>
              <a:ext uri="{FF2B5EF4-FFF2-40B4-BE49-F238E27FC236}">
                <a16:creationId xmlns:a16="http://schemas.microsoft.com/office/drawing/2014/main" id="{60A7C19F-2689-58FA-61D1-774307C66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23D8C-BCAB-83C9-8B3A-7C17B36F6EBA}"/>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354125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4E6C9-66C6-497E-47B5-83E20CB72E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78548-669B-9185-EA47-76673B87B9A9}"/>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4" name="Footer Placeholder 3">
            <a:extLst>
              <a:ext uri="{FF2B5EF4-FFF2-40B4-BE49-F238E27FC236}">
                <a16:creationId xmlns:a16="http://schemas.microsoft.com/office/drawing/2014/main" id="{1E140F44-F05A-DC28-A41B-1C3950558D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B1170B-0912-690D-318B-50200AD0E389}"/>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3876049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6C7BF-05C3-E9AC-09E6-D91C7ABDE0DA}"/>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3" name="Footer Placeholder 2">
            <a:extLst>
              <a:ext uri="{FF2B5EF4-FFF2-40B4-BE49-F238E27FC236}">
                <a16:creationId xmlns:a16="http://schemas.microsoft.com/office/drawing/2014/main" id="{B0C21D99-7B38-789A-13C5-9E5E11AF48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DBFBEC-E718-E13A-6D7C-047FB7E78ADB}"/>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379022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E6F3B-74FD-4781-9B21-BA02BD7A7B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A8CB2A-C9E3-AC65-1C7A-834EB5CFAD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BB7EC2-1385-F204-3922-0A09A5435C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1F2B74-F129-6373-F3E2-F86B4DAEAB52}"/>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6" name="Footer Placeholder 5">
            <a:extLst>
              <a:ext uri="{FF2B5EF4-FFF2-40B4-BE49-F238E27FC236}">
                <a16:creationId xmlns:a16="http://schemas.microsoft.com/office/drawing/2014/main" id="{30EEA980-5A49-B289-6EFA-DAB6B1CD84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B69B34-9188-A828-C425-A1957E53C7AA}"/>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383311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7599-C9F8-DADA-5DAD-7F7D5EE9B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8D686E-8463-B7CC-020D-D7DC2AC9C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44904A-9C92-1432-14F9-B36C5528A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76131-97FB-48A4-C7E6-224AD8AA39F0}"/>
              </a:ext>
            </a:extLst>
          </p:cNvPr>
          <p:cNvSpPr>
            <a:spLocks noGrp="1"/>
          </p:cNvSpPr>
          <p:nvPr>
            <p:ph type="dt" sz="half" idx="10"/>
          </p:nvPr>
        </p:nvSpPr>
        <p:spPr/>
        <p:txBody>
          <a:bodyPr/>
          <a:lstStyle/>
          <a:p>
            <a:fld id="{CC121A92-1EA8-264F-BC84-C8A10CD4CCE4}" type="datetimeFigureOut">
              <a:rPr lang="en-US" smtClean="0"/>
              <a:t>1/8/2026</a:t>
            </a:fld>
            <a:endParaRPr lang="en-US"/>
          </a:p>
        </p:txBody>
      </p:sp>
      <p:sp>
        <p:nvSpPr>
          <p:cNvPr id="6" name="Footer Placeholder 5">
            <a:extLst>
              <a:ext uri="{FF2B5EF4-FFF2-40B4-BE49-F238E27FC236}">
                <a16:creationId xmlns:a16="http://schemas.microsoft.com/office/drawing/2014/main" id="{E6F65752-3136-587F-331B-B38729112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C7DF7-64AB-2D2C-3C16-581961E3DF26}"/>
              </a:ext>
            </a:extLst>
          </p:cNvPr>
          <p:cNvSpPr>
            <a:spLocks noGrp="1"/>
          </p:cNvSpPr>
          <p:nvPr>
            <p:ph type="sldNum" sz="quarter" idx="12"/>
          </p:nvPr>
        </p:nvSpPr>
        <p:spPr/>
        <p:txBody>
          <a:bodyPr/>
          <a:lstStyle/>
          <a:p>
            <a:fld id="{619809A0-1387-C545-B7BB-AFCC0789ED00}" type="slidenum">
              <a:rPr lang="en-US" smtClean="0"/>
              <a:t>‹#›</a:t>
            </a:fld>
            <a:endParaRPr lang="en-US"/>
          </a:p>
        </p:txBody>
      </p:sp>
    </p:spTree>
    <p:extLst>
      <p:ext uri="{BB962C8B-B14F-4D97-AF65-F5344CB8AC3E}">
        <p14:creationId xmlns:p14="http://schemas.microsoft.com/office/powerpoint/2010/main" val="36917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F85CE7-2586-E6E2-D673-3F5581D8A6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07C051-3C3B-FEF0-BBA2-6AF78EDD6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8DD21-C67C-C3F1-B26D-9D3C801B4A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121A92-1EA8-264F-BC84-C8A10CD4CCE4}" type="datetimeFigureOut">
              <a:rPr lang="en-US" smtClean="0"/>
              <a:t>1/8/2026</a:t>
            </a:fld>
            <a:endParaRPr lang="en-US"/>
          </a:p>
        </p:txBody>
      </p:sp>
      <p:sp>
        <p:nvSpPr>
          <p:cNvPr id="5" name="Footer Placeholder 4">
            <a:extLst>
              <a:ext uri="{FF2B5EF4-FFF2-40B4-BE49-F238E27FC236}">
                <a16:creationId xmlns:a16="http://schemas.microsoft.com/office/drawing/2014/main" id="{91F0879B-A75C-DB16-B962-35579C35D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84A366-AE22-A21E-1694-BCD39144F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9809A0-1387-C545-B7BB-AFCC0789ED00}" type="slidenum">
              <a:rPr lang="en-US" smtClean="0"/>
              <a:t>‹#›</a:t>
            </a:fld>
            <a:endParaRPr lang="en-US"/>
          </a:p>
        </p:txBody>
      </p:sp>
    </p:spTree>
    <p:extLst>
      <p:ext uri="{BB962C8B-B14F-4D97-AF65-F5344CB8AC3E}">
        <p14:creationId xmlns:p14="http://schemas.microsoft.com/office/powerpoint/2010/main" val="138626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jeff@oplign.com" TargetMode="External"/><Relationship Id="rId7" Type="http://schemas.openxmlformats.org/officeDocument/2006/relationships/image" Target="../media/image3.png"/><Relationship Id="rId2" Type="http://schemas.openxmlformats.org/officeDocument/2006/relationships/hyperlink" Target="https://app.oplign.com/Account/FeaturedJobKioskSignUp?SelectedCompany=16421&amp;Mode=f06d61c8-3f1e-4131-b463-7e8bcc4cde06" TargetMode="Externa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mailto:alex@oplig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oplign.com/Account/FeaturedJobKioskPrep?SelectedCompany=16421&amp;Mode=f06d61c8-3f1e-4131-b463-7e8bcc4cde06&amp;Ref=edu"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veterans.missouri.edu/resources/career-services/" TargetMode="External"/><Relationship Id="rId7" Type="http://schemas.openxmlformats.org/officeDocument/2006/relationships/image" Target="../media/image9.png"/><Relationship Id="rId2" Type="http://schemas.openxmlformats.org/officeDocument/2006/relationships/hyperlink" Target="https://veterans.washu.edu/benefits-and-support/oplign-for-veteran-job-seeker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mckendree.edu/offices/career-services/student-resources/job-search-internet-resources.php" TargetMode="External"/><Relationship Id="rId10" Type="http://schemas.openxmlformats.org/officeDocument/2006/relationships/image" Target="../media/image12.png"/><Relationship Id="rId4" Type="http://schemas.openxmlformats.org/officeDocument/2006/relationships/hyperlink" Target="https://www.cgaalumni.org/s/1043/21/interior.aspx?sid=1043&amp;gid=1&amp;pgid=7339"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hyperlink" Target="mailto:alex@oplign.com" TargetMode="External"/><Relationship Id="rId3" Type="http://schemas.openxmlformats.org/officeDocument/2006/relationships/hyperlink" Target="https://jobs.boeing.com/veterans" TargetMode="External"/><Relationship Id="rId7" Type="http://schemas.openxmlformats.org/officeDocument/2006/relationships/hyperlink" Target="https://www.verizon.com/about/careers/military" TargetMode="External"/><Relationship Id="rId2" Type="http://schemas.openxmlformats.org/officeDocument/2006/relationships/hyperlink" Target="https://www.careers.jnj.com/military" TargetMode="External"/><Relationship Id="rId1" Type="http://schemas.openxmlformats.org/officeDocument/2006/relationships/slideLayout" Target="../slideLayouts/slideLayout2.xml"/><Relationship Id="rId6" Type="http://schemas.openxmlformats.org/officeDocument/2006/relationships/hyperlink" Target="https://lanl.jobs/creative/veterans" TargetMode="External"/><Relationship Id="rId5" Type="http://schemas.openxmlformats.org/officeDocument/2006/relationships/hyperlink" Target="https://www.usaajobs.com/military" TargetMode="External"/><Relationship Id="rId4" Type="http://schemas.openxmlformats.org/officeDocument/2006/relationships/hyperlink" Target="https://careers.zoom.us/veterans"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EC47-7634-2D80-15E6-7DE3F9957D9F}"/>
              </a:ext>
            </a:extLst>
          </p:cNvPr>
          <p:cNvSpPr>
            <a:spLocks noGrp="1"/>
          </p:cNvSpPr>
          <p:nvPr>
            <p:ph type="title"/>
          </p:nvPr>
        </p:nvSpPr>
        <p:spPr/>
        <p:txBody>
          <a:bodyPr>
            <a:normAutofit/>
          </a:bodyPr>
          <a:lstStyle/>
          <a:p>
            <a:r>
              <a:rPr lang="en-US" sz="4000" dirty="0"/>
              <a:t>Oplign Activation Information</a:t>
            </a:r>
            <a:br>
              <a:rPr lang="en-US" dirty="0"/>
            </a:br>
            <a:r>
              <a:rPr lang="en-US" sz="2400" dirty="0"/>
              <a:t>Information in this packet includes: </a:t>
            </a:r>
            <a:endParaRPr lang="en-US" dirty="0"/>
          </a:p>
        </p:txBody>
      </p:sp>
      <p:sp>
        <p:nvSpPr>
          <p:cNvPr id="3" name="Content Placeholder 2">
            <a:extLst>
              <a:ext uri="{FF2B5EF4-FFF2-40B4-BE49-F238E27FC236}">
                <a16:creationId xmlns:a16="http://schemas.microsoft.com/office/drawing/2014/main" id="{2DB36D1E-06D4-68B3-6ABE-97FBFB29F6BA}"/>
              </a:ext>
            </a:extLst>
          </p:cNvPr>
          <p:cNvSpPr>
            <a:spLocks noGrp="1"/>
          </p:cNvSpPr>
          <p:nvPr>
            <p:ph idx="1"/>
          </p:nvPr>
        </p:nvSpPr>
        <p:spPr>
          <a:xfrm>
            <a:off x="1514060" y="2128655"/>
            <a:ext cx="9400867" cy="3281895"/>
          </a:xfrm>
        </p:spPr>
        <p:txBody>
          <a:bodyPr>
            <a:normAutofit lnSpcReduction="10000"/>
          </a:bodyPr>
          <a:lstStyle/>
          <a:p>
            <a:pPr>
              <a:lnSpc>
                <a:spcPct val="150000"/>
              </a:lnSpc>
            </a:pPr>
            <a:r>
              <a:rPr lang="en-US" sz="2400" dirty="0"/>
              <a:t>How to gain access to company portal</a:t>
            </a:r>
          </a:p>
          <a:p>
            <a:pPr>
              <a:lnSpc>
                <a:spcPct val="150000"/>
              </a:lnSpc>
            </a:pPr>
            <a:r>
              <a:rPr lang="en-US" sz="2400" dirty="0"/>
              <a:t>URL, QR codes, social media links</a:t>
            </a:r>
          </a:p>
          <a:p>
            <a:pPr>
              <a:lnSpc>
                <a:spcPct val="150000"/>
              </a:lnSpc>
            </a:pPr>
            <a:r>
              <a:rPr lang="en-US" sz="2400" dirty="0"/>
              <a:t>Header &amp; Footer examples</a:t>
            </a:r>
          </a:p>
          <a:p>
            <a:pPr>
              <a:lnSpc>
                <a:spcPct val="150000"/>
              </a:lnSpc>
            </a:pPr>
            <a:r>
              <a:rPr lang="en-US" sz="2400" dirty="0"/>
              <a:t>Recommended link placement for optimization and lessons learned</a:t>
            </a:r>
          </a:p>
          <a:p>
            <a:pPr>
              <a:lnSpc>
                <a:spcPct val="150000"/>
              </a:lnSpc>
            </a:pPr>
            <a:r>
              <a:rPr lang="en-US" sz="2400" dirty="0"/>
              <a:t>Hyperlink html code example for reference </a:t>
            </a:r>
          </a:p>
        </p:txBody>
      </p:sp>
      <p:pic>
        <p:nvPicPr>
          <p:cNvPr id="7" name="Graphic 6">
            <a:extLst>
              <a:ext uri="{FF2B5EF4-FFF2-40B4-BE49-F238E27FC236}">
                <a16:creationId xmlns:a16="http://schemas.microsoft.com/office/drawing/2014/main" id="{C0E3422A-C4BD-62A3-CC43-73F7F982806D}"/>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9179" b="36740"/>
          <a:stretch/>
        </p:blipFill>
        <p:spPr>
          <a:xfrm>
            <a:off x="9598386" y="6039141"/>
            <a:ext cx="2159108" cy="519943"/>
          </a:xfrm>
          <a:prstGeom prst="rect">
            <a:avLst/>
          </a:prstGeom>
        </p:spPr>
      </p:pic>
      <p:pic>
        <p:nvPicPr>
          <p:cNvPr id="4" name="Picture 3" descr="A black background with a black square&#10;&#10;AI-generated content may be incorrect.">
            <a:extLst>
              <a:ext uri="{FF2B5EF4-FFF2-40B4-BE49-F238E27FC236}">
                <a16:creationId xmlns:a16="http://schemas.microsoft.com/office/drawing/2014/main" id="{897766DF-56BF-9114-BB2A-095EFA411231}"/>
              </a:ext>
            </a:extLst>
          </p:cNvPr>
          <p:cNvPicPr>
            <a:picLocks noChangeAspect="1"/>
          </p:cNvPicPr>
          <p:nvPr/>
        </p:nvPicPr>
        <p:blipFill>
          <a:blip r:embed="rId4"/>
          <a:stretch>
            <a:fillRect/>
          </a:stretch>
        </p:blipFill>
        <p:spPr>
          <a:xfrm>
            <a:off x="9197496" y="129926"/>
            <a:ext cx="2791304" cy="655026"/>
          </a:xfrm>
          <a:prstGeom prst="rect">
            <a:avLst/>
          </a:prstGeom>
        </p:spPr>
      </p:pic>
    </p:spTree>
    <p:extLst>
      <p:ext uri="{BB962C8B-B14F-4D97-AF65-F5344CB8AC3E}">
        <p14:creationId xmlns:p14="http://schemas.microsoft.com/office/powerpoint/2010/main" val="3456960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7C7F-3000-E044-EA08-2F68383C6043}"/>
              </a:ext>
            </a:extLst>
          </p:cNvPr>
          <p:cNvSpPr>
            <a:spLocks noGrp="1"/>
          </p:cNvSpPr>
          <p:nvPr>
            <p:ph type="title"/>
          </p:nvPr>
        </p:nvSpPr>
        <p:spPr>
          <a:xfrm>
            <a:off x="838200" y="365125"/>
            <a:ext cx="5257800" cy="1325563"/>
          </a:xfrm>
        </p:spPr>
        <p:txBody>
          <a:bodyPr>
            <a:normAutofit/>
          </a:bodyPr>
          <a:lstStyle/>
          <a:p>
            <a:r>
              <a:rPr lang="en-US" sz="4000" dirty="0"/>
              <a:t>Gaining Portal Access</a:t>
            </a:r>
          </a:p>
        </p:txBody>
      </p:sp>
      <p:sp>
        <p:nvSpPr>
          <p:cNvPr id="3" name="Content Placeholder 2">
            <a:extLst>
              <a:ext uri="{FF2B5EF4-FFF2-40B4-BE49-F238E27FC236}">
                <a16:creationId xmlns:a16="http://schemas.microsoft.com/office/drawing/2014/main" id="{F3917522-9C01-0543-3CAD-8D501E8F9C80}"/>
              </a:ext>
            </a:extLst>
          </p:cNvPr>
          <p:cNvSpPr>
            <a:spLocks noGrp="1"/>
          </p:cNvSpPr>
          <p:nvPr>
            <p:ph idx="1"/>
          </p:nvPr>
        </p:nvSpPr>
        <p:spPr>
          <a:xfrm>
            <a:off x="913479" y="1353202"/>
            <a:ext cx="4031974" cy="1558726"/>
          </a:xfrm>
        </p:spPr>
        <p:txBody>
          <a:bodyPr>
            <a:normAutofit/>
          </a:bodyPr>
          <a:lstStyle/>
          <a:p>
            <a:pPr marL="0" indent="0">
              <a:buNone/>
            </a:pPr>
            <a:r>
              <a:rPr lang="en-US" sz="2000" dirty="0"/>
              <a:t>Directions for Career Center representatives to gain access to company portal</a:t>
            </a:r>
          </a:p>
        </p:txBody>
      </p:sp>
      <p:sp>
        <p:nvSpPr>
          <p:cNvPr id="5" name="TextBox 4">
            <a:extLst>
              <a:ext uri="{FF2B5EF4-FFF2-40B4-BE49-F238E27FC236}">
                <a16:creationId xmlns:a16="http://schemas.microsoft.com/office/drawing/2014/main" id="{6447FF01-43CF-5DCA-0CA2-4A195EF6B59B}"/>
              </a:ext>
            </a:extLst>
          </p:cNvPr>
          <p:cNvSpPr txBox="1"/>
          <p:nvPr/>
        </p:nvSpPr>
        <p:spPr>
          <a:xfrm>
            <a:off x="6420556" y="1353202"/>
            <a:ext cx="5703710" cy="923330"/>
          </a:xfrm>
          <a:prstGeom prst="rect">
            <a:avLst/>
          </a:prstGeom>
          <a:noFill/>
        </p:spPr>
        <p:txBody>
          <a:bodyPr wrap="square">
            <a:spAutoFit/>
          </a:bodyPr>
          <a:lstStyle/>
          <a:p>
            <a:r>
              <a:rPr lang="en-US" dirty="0">
                <a:hlinkClick r:id="rId2"/>
              </a:rPr>
              <a:t>https://app.oplign.com/Account/FeaturedJobKioskSignUp?SelectedCompany=16421&amp;Mode=f06d61c8-3f1e-4131-b463-7e8bcc4cde06</a:t>
            </a:r>
            <a:r>
              <a:rPr lang="en-US" dirty="0"/>
              <a:t> </a:t>
            </a:r>
          </a:p>
        </p:txBody>
      </p:sp>
      <p:sp>
        <p:nvSpPr>
          <p:cNvPr id="11" name="Rectangle 3">
            <a:extLst>
              <a:ext uri="{FF2B5EF4-FFF2-40B4-BE49-F238E27FC236}">
                <a16:creationId xmlns:a16="http://schemas.microsoft.com/office/drawing/2014/main" id="{29318D9F-6C1F-FE9F-C20F-AB8168EE160C}"/>
              </a:ext>
            </a:extLst>
          </p:cNvPr>
          <p:cNvSpPr>
            <a:spLocks noChangeArrowheads="1"/>
          </p:cNvSpPr>
          <p:nvPr/>
        </p:nvSpPr>
        <p:spPr bwMode="auto">
          <a:xfrm>
            <a:off x="6096000" y="809493"/>
            <a:ext cx="5892800" cy="4204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r>
              <a:rPr kumimoji="0" lang="en-US" altLang="en-US" b="0" i="0" u="none" strike="noStrike" cap="none" normalizeH="0" baseline="0" dirty="0">
                <a:ln>
                  <a:noFill/>
                </a:ln>
                <a:solidFill>
                  <a:srgbClr val="000000"/>
                </a:solidFill>
                <a:effectLst/>
                <a:latin typeface="Aptos" panose="020B0004020202020204" pitchFamily="34" charset="0"/>
              </a:rPr>
              <a:t> Click on the below link</a:t>
            </a:r>
          </a:p>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endParaRPr lang="en-US" altLang="en-US" dirty="0">
              <a:solidFill>
                <a:srgbClr val="000000"/>
              </a:solidFill>
              <a:latin typeface="Aptos" panose="020B00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endParaRPr kumimoji="0" lang="en-US" altLang="en-US" b="0" i="0" u="none" strike="noStrike" cap="none" normalizeH="0" baseline="0" dirty="0">
              <a:ln>
                <a:noFill/>
              </a:ln>
              <a:solidFill>
                <a:srgbClr val="000000"/>
              </a:solidFill>
              <a:effectLst/>
              <a:latin typeface="Aptos" panose="020B00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endParaRPr kumimoji="0" lang="en-US" altLang="en-US" b="0" i="0" u="none" strike="noStrike" cap="none" normalizeH="0" baseline="0" dirty="0">
              <a:ln>
                <a:noFill/>
              </a:ln>
              <a:solidFill>
                <a:srgbClr val="000000"/>
              </a:solidFill>
              <a:effectLst/>
              <a:latin typeface="Aptos" panose="020B0004020202020204" pitchFamily="34" charset="0"/>
            </a:endParaRPr>
          </a:p>
          <a:p>
            <a:pPr marL="228600" marR="0" lvl="0" indent="-228600" algn="l" defTabSz="914400" rtl="0" eaLnBrk="0" fontAlgn="base" latinLnBrk="0" hangingPunct="0">
              <a:lnSpc>
                <a:spcPct val="100000"/>
              </a:lnSpc>
              <a:spcBef>
                <a:spcPct val="0"/>
              </a:spcBef>
              <a:spcAft>
                <a:spcPct val="0"/>
              </a:spcAft>
              <a:buClrTx/>
              <a:buSzTx/>
              <a:buFontTx/>
              <a:buAutoNum type="alphaLcParenBoth"/>
              <a:tabLst/>
            </a:pPr>
            <a:endParaRPr lang="en-US" altLang="en-US" dirty="0">
              <a:solidFill>
                <a:srgbClr val="000000"/>
              </a:solidFill>
              <a:latin typeface="Aptos" panose="020B00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ptos" panose="020B0004020202020204" pitchFamily="34" charset="0"/>
              </a:rPr>
              <a:t>(b) Complete and ‘Save’,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ptos" panose="020B0004020202020204" pitchFamily="34" charset="0"/>
              </a:rPr>
              <a:t>(c) Confirm your account via email from Oplign,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ptos" panose="020B0004020202020204" pitchFamily="34" charset="0"/>
              </a:rPr>
              <a:t>(d) Email </a:t>
            </a:r>
            <a:r>
              <a:rPr kumimoji="0" lang="en-US" altLang="en-US" b="0" i="0" u="none" strike="noStrike" cap="none" normalizeH="0" baseline="0" dirty="0">
                <a:ln>
                  <a:noFill/>
                </a:ln>
                <a:solidFill>
                  <a:srgbClr val="000000"/>
                </a:solidFill>
                <a:effectLst/>
                <a:latin typeface="Aptos" panose="020B0004020202020204" pitchFamily="34" charset="0"/>
                <a:hlinkClick r:id="rId3"/>
              </a:rPr>
              <a:t>jeff@oplign.com</a:t>
            </a:r>
            <a:r>
              <a:rPr kumimoji="0" lang="en-US" altLang="en-US" b="0" i="0" u="none" strike="noStrike" cap="none" normalizeH="0" baseline="0" dirty="0">
                <a:ln>
                  <a:noFill/>
                </a:ln>
                <a:solidFill>
                  <a:srgbClr val="000000"/>
                </a:solidFill>
                <a:effectLst/>
                <a:latin typeface="Aptos" panose="020B0004020202020204" pitchFamily="34" charset="0"/>
              </a:rPr>
              <a:t> or </a:t>
            </a:r>
            <a:r>
              <a:rPr kumimoji="0" lang="en-US" altLang="en-US" b="0" i="0" u="none" strike="noStrike" cap="none" normalizeH="0" baseline="0" dirty="0">
                <a:ln>
                  <a:noFill/>
                </a:ln>
                <a:solidFill>
                  <a:srgbClr val="000000"/>
                </a:solidFill>
                <a:effectLst/>
                <a:latin typeface="Aptos" panose="020B0004020202020204" pitchFamily="34" charset="0"/>
                <a:hlinkClick r:id="rId4"/>
              </a:rPr>
              <a:t>alex@oplign.com</a:t>
            </a:r>
            <a:r>
              <a:rPr kumimoji="0" lang="en-US" altLang="en-US" b="0" i="0" u="none" strike="noStrike" cap="none" normalizeH="0" baseline="0" dirty="0">
                <a:ln>
                  <a:noFill/>
                </a:ln>
                <a:solidFill>
                  <a:srgbClr val="000000"/>
                </a:solidFill>
                <a:effectLst/>
                <a:latin typeface="Aptos" panose="020B0004020202020204" pitchFamily="34" charset="0"/>
              </a:rPr>
              <a:t> when you’ve confirmed your account,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ptos" panose="020B0004020202020204" pitchFamily="34" charset="0"/>
              </a:rPr>
              <a:t>(e) We’ll connect your email to the Gartner Oplign Portal and then let you know when your access is live</a:t>
            </a:r>
            <a:endParaRPr kumimoji="0" lang="en-US" altLang="en-US" b="0" i="0" u="none" strike="noStrike" cap="none" normalizeH="0" baseline="0" dirty="0">
              <a:ln>
                <a:noFill/>
              </a:ln>
              <a:solidFill>
                <a:schemeClr val="tx1"/>
              </a:solidFill>
              <a:effectLst/>
            </a:endParaRPr>
          </a:p>
        </p:txBody>
      </p:sp>
      <p:cxnSp>
        <p:nvCxnSpPr>
          <p:cNvPr id="15" name="Straight Arrow Connector 14">
            <a:extLst>
              <a:ext uri="{FF2B5EF4-FFF2-40B4-BE49-F238E27FC236}">
                <a16:creationId xmlns:a16="http://schemas.microsoft.com/office/drawing/2014/main" id="{71D03485-643B-8AA1-9703-FD8733A0AA48}"/>
              </a:ext>
            </a:extLst>
          </p:cNvPr>
          <p:cNvCxnSpPr>
            <a:cxnSpLocks/>
          </p:cNvCxnSpPr>
          <p:nvPr/>
        </p:nvCxnSpPr>
        <p:spPr>
          <a:xfrm flipH="1">
            <a:off x="4870174" y="2773975"/>
            <a:ext cx="1225826" cy="655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Graphic 18">
            <a:extLst>
              <a:ext uri="{FF2B5EF4-FFF2-40B4-BE49-F238E27FC236}">
                <a16:creationId xmlns:a16="http://schemas.microsoft.com/office/drawing/2014/main" id="{A2EE6651-87EA-EECC-96CE-CBE0ADFC6E20}"/>
              </a:ext>
            </a:extLst>
          </p:cNvPr>
          <p:cNvPicPr>
            <a:picLocks noChangeAspect="1"/>
          </p:cNvPicPr>
          <p:nvPr/>
        </p:nvPicPr>
        <p:blipFill rotWithShape="1">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t="39179" b="36740"/>
          <a:stretch/>
        </p:blipFill>
        <p:spPr>
          <a:xfrm>
            <a:off x="9598386" y="6039141"/>
            <a:ext cx="2159108" cy="519943"/>
          </a:xfrm>
          <a:prstGeom prst="rect">
            <a:avLst/>
          </a:prstGeom>
        </p:spPr>
      </p:pic>
      <p:pic>
        <p:nvPicPr>
          <p:cNvPr id="6" name="Picture 5" descr="A black background with a black square&#10;&#10;AI-generated content may be incorrect.">
            <a:extLst>
              <a:ext uri="{FF2B5EF4-FFF2-40B4-BE49-F238E27FC236}">
                <a16:creationId xmlns:a16="http://schemas.microsoft.com/office/drawing/2014/main" id="{3B7CC633-9F63-D5B2-677D-29C0EC06246D}"/>
              </a:ext>
            </a:extLst>
          </p:cNvPr>
          <p:cNvPicPr>
            <a:picLocks noChangeAspect="1"/>
          </p:cNvPicPr>
          <p:nvPr/>
        </p:nvPicPr>
        <p:blipFill>
          <a:blip r:embed="rId7"/>
          <a:stretch>
            <a:fillRect/>
          </a:stretch>
        </p:blipFill>
        <p:spPr>
          <a:xfrm>
            <a:off x="9197496" y="129926"/>
            <a:ext cx="2791304" cy="655026"/>
          </a:xfrm>
          <a:prstGeom prst="rect">
            <a:avLst/>
          </a:prstGeom>
        </p:spPr>
      </p:pic>
      <p:pic>
        <p:nvPicPr>
          <p:cNvPr id="8" name="Picture 7" descr="A screenshot of a login form&#10;&#10;AI-generated content may be incorrect.">
            <a:extLst>
              <a:ext uri="{FF2B5EF4-FFF2-40B4-BE49-F238E27FC236}">
                <a16:creationId xmlns:a16="http://schemas.microsoft.com/office/drawing/2014/main" id="{BBA1BBCC-1822-EB9F-9AED-E6AE5D2EFDA3}"/>
              </a:ext>
            </a:extLst>
          </p:cNvPr>
          <p:cNvPicPr>
            <a:picLocks noChangeAspect="1"/>
          </p:cNvPicPr>
          <p:nvPr/>
        </p:nvPicPr>
        <p:blipFill>
          <a:blip r:embed="rId8"/>
          <a:stretch>
            <a:fillRect/>
          </a:stretch>
        </p:blipFill>
        <p:spPr>
          <a:xfrm>
            <a:off x="680011" y="3082238"/>
            <a:ext cx="4190163" cy="163553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1010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614BAF8-7399-359A-D2B8-D5F4BD95C554}"/>
              </a:ext>
            </a:extLst>
          </p:cNvPr>
          <p:cNvSpPr txBox="1"/>
          <p:nvPr/>
        </p:nvSpPr>
        <p:spPr>
          <a:xfrm>
            <a:off x="680056" y="339230"/>
            <a:ext cx="3439531" cy="523220"/>
          </a:xfrm>
          <a:prstGeom prst="rect">
            <a:avLst/>
          </a:prstGeom>
          <a:noFill/>
        </p:spPr>
        <p:txBody>
          <a:bodyPr wrap="none" rtlCol="0">
            <a:spAutoFit/>
          </a:bodyPr>
          <a:lstStyle/>
          <a:p>
            <a:r>
              <a:rPr lang="en-US" sz="2800" b="1" dirty="0"/>
              <a:t>Links for Career Pages</a:t>
            </a:r>
          </a:p>
        </p:txBody>
      </p:sp>
      <p:sp>
        <p:nvSpPr>
          <p:cNvPr id="8" name="TextBox 7">
            <a:extLst>
              <a:ext uri="{FF2B5EF4-FFF2-40B4-BE49-F238E27FC236}">
                <a16:creationId xmlns:a16="http://schemas.microsoft.com/office/drawing/2014/main" id="{B5B50DCA-1E36-5B56-26CE-3360A4967D92}"/>
              </a:ext>
            </a:extLst>
          </p:cNvPr>
          <p:cNvSpPr txBox="1"/>
          <p:nvPr/>
        </p:nvSpPr>
        <p:spPr>
          <a:xfrm>
            <a:off x="172995" y="1467124"/>
            <a:ext cx="11133019" cy="307777"/>
          </a:xfrm>
          <a:prstGeom prst="rect">
            <a:avLst/>
          </a:prstGeom>
          <a:noFill/>
        </p:spPr>
        <p:txBody>
          <a:bodyPr wrap="square">
            <a:spAutoFit/>
          </a:bodyPr>
          <a:lstStyle/>
          <a:p>
            <a:pPr algn="ctr"/>
            <a:r>
              <a:rPr lang="en-US" sz="1400" dirty="0">
                <a:hlinkClick r:id="rId2"/>
              </a:rPr>
              <a:t>https://app.oplign.com/Account/FeaturedJobKioskPrep?SelectedCompany=16421&amp;Mode=f06d61c8-3f1e-4131-b463-7e8bcc4cde06&amp;Ref=edu</a:t>
            </a:r>
            <a:r>
              <a:rPr lang="en-US" sz="1400" dirty="0"/>
              <a:t> </a:t>
            </a:r>
          </a:p>
        </p:txBody>
      </p:sp>
      <p:cxnSp>
        <p:nvCxnSpPr>
          <p:cNvPr id="16" name="Straight Arrow Connector 15">
            <a:extLst>
              <a:ext uri="{FF2B5EF4-FFF2-40B4-BE49-F238E27FC236}">
                <a16:creationId xmlns:a16="http://schemas.microsoft.com/office/drawing/2014/main" id="{C6AAE0C6-331E-AD47-2938-868669E28A8B}"/>
              </a:ext>
            </a:extLst>
          </p:cNvPr>
          <p:cNvCxnSpPr>
            <a:cxnSpLocks/>
            <a:stCxn id="8" idx="2"/>
          </p:cNvCxnSpPr>
          <p:nvPr/>
        </p:nvCxnSpPr>
        <p:spPr>
          <a:xfrm flipH="1">
            <a:off x="5734756" y="1774901"/>
            <a:ext cx="4749" cy="562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4C7F5F9-740E-8178-3C73-4C80EE62484D}"/>
              </a:ext>
            </a:extLst>
          </p:cNvPr>
          <p:cNvCxnSpPr>
            <a:cxnSpLocks/>
          </p:cNvCxnSpPr>
          <p:nvPr/>
        </p:nvCxnSpPr>
        <p:spPr>
          <a:xfrm flipH="1">
            <a:off x="7018638" y="3731568"/>
            <a:ext cx="11206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 screen&#10;&#10;AI-generated content may be incorrect.">
            <a:extLst>
              <a:ext uri="{FF2B5EF4-FFF2-40B4-BE49-F238E27FC236}">
                <a16:creationId xmlns:a16="http://schemas.microsoft.com/office/drawing/2014/main" id="{62354CCF-29ED-2F6B-79DA-3A0991285B4B}"/>
              </a:ext>
            </a:extLst>
          </p:cNvPr>
          <p:cNvPicPr>
            <a:picLocks noChangeAspect="1"/>
          </p:cNvPicPr>
          <p:nvPr/>
        </p:nvPicPr>
        <p:blipFill>
          <a:blip r:embed="rId3"/>
          <a:stretch>
            <a:fillRect/>
          </a:stretch>
        </p:blipFill>
        <p:spPr>
          <a:xfrm>
            <a:off x="1408377" y="2379575"/>
            <a:ext cx="5295873" cy="3130470"/>
          </a:xfrm>
          <a:prstGeom prst="rect">
            <a:avLst/>
          </a:prstGeom>
          <a:effectLst>
            <a:outerShdw blurRad="50800" dist="38100" dir="2700000" algn="tl" rotWithShape="0">
              <a:prstClr val="black">
                <a:alpha val="40000"/>
              </a:prstClr>
            </a:outerShdw>
          </a:effectLst>
        </p:spPr>
      </p:pic>
      <p:pic>
        <p:nvPicPr>
          <p:cNvPr id="9" name="Picture 8" descr="A qr code with a white background&#10;&#10;AI-generated content may be incorrect.">
            <a:extLst>
              <a:ext uri="{FF2B5EF4-FFF2-40B4-BE49-F238E27FC236}">
                <a16:creationId xmlns:a16="http://schemas.microsoft.com/office/drawing/2014/main" id="{4FF6D459-2346-38C1-3BE2-867E55DBF3F9}"/>
              </a:ext>
            </a:extLst>
          </p:cNvPr>
          <p:cNvPicPr>
            <a:picLocks noChangeAspect="1"/>
          </p:cNvPicPr>
          <p:nvPr/>
        </p:nvPicPr>
        <p:blipFill>
          <a:blip r:embed="rId4"/>
          <a:stretch>
            <a:fillRect/>
          </a:stretch>
        </p:blipFill>
        <p:spPr>
          <a:xfrm>
            <a:off x="8035342" y="2491837"/>
            <a:ext cx="2873461" cy="2791362"/>
          </a:xfrm>
          <a:prstGeom prst="rect">
            <a:avLst/>
          </a:prstGeom>
        </p:spPr>
      </p:pic>
      <p:pic>
        <p:nvPicPr>
          <p:cNvPr id="15" name="Picture 14" descr="A black background with a black square&#10;&#10;AI-generated content may be incorrect.">
            <a:extLst>
              <a:ext uri="{FF2B5EF4-FFF2-40B4-BE49-F238E27FC236}">
                <a16:creationId xmlns:a16="http://schemas.microsoft.com/office/drawing/2014/main" id="{AE1BC6BD-F888-E87D-A1DD-6F9C3239A528}"/>
              </a:ext>
            </a:extLst>
          </p:cNvPr>
          <p:cNvPicPr>
            <a:picLocks noChangeAspect="1"/>
          </p:cNvPicPr>
          <p:nvPr/>
        </p:nvPicPr>
        <p:blipFill>
          <a:blip r:embed="rId5"/>
          <a:stretch>
            <a:fillRect/>
          </a:stretch>
        </p:blipFill>
        <p:spPr>
          <a:xfrm>
            <a:off x="9197496" y="129926"/>
            <a:ext cx="2791304" cy="655026"/>
          </a:xfrm>
          <a:prstGeom prst="rect">
            <a:avLst/>
          </a:prstGeom>
        </p:spPr>
      </p:pic>
    </p:spTree>
    <p:extLst>
      <p:ext uri="{BB962C8B-B14F-4D97-AF65-F5344CB8AC3E}">
        <p14:creationId xmlns:p14="http://schemas.microsoft.com/office/powerpoint/2010/main" val="2036941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99E4-1676-444F-E1D4-E8266E92FAE3}"/>
            </a:ext>
          </a:extLst>
        </p:cNvPr>
        <p:cNvGrpSpPr/>
        <p:nvPr/>
      </p:nvGrpSpPr>
      <p:grpSpPr>
        <a:xfrm>
          <a:off x="0" y="0"/>
          <a:ext cx="0" cy="0"/>
          <a:chOff x="0" y="0"/>
          <a:chExt cx="0" cy="0"/>
        </a:xfrm>
      </p:grpSpPr>
      <p:sp>
        <p:nvSpPr>
          <p:cNvPr id="37" name="TextBox 36">
            <a:extLst>
              <a:ext uri="{FF2B5EF4-FFF2-40B4-BE49-F238E27FC236}">
                <a16:creationId xmlns:a16="http://schemas.microsoft.com/office/drawing/2014/main" id="{043D3A66-2D5B-D8EF-FFA7-F187719BBB25}"/>
              </a:ext>
            </a:extLst>
          </p:cNvPr>
          <p:cNvSpPr txBox="1"/>
          <p:nvPr/>
        </p:nvSpPr>
        <p:spPr>
          <a:xfrm>
            <a:off x="339047" y="308225"/>
            <a:ext cx="8230074" cy="646331"/>
          </a:xfrm>
          <a:prstGeom prst="rect">
            <a:avLst/>
          </a:prstGeom>
          <a:noFill/>
        </p:spPr>
        <p:txBody>
          <a:bodyPr wrap="none" rtlCol="0">
            <a:spAutoFit/>
          </a:bodyPr>
          <a:lstStyle/>
          <a:p>
            <a:r>
              <a:rPr lang="en-US" sz="3600" b="1" dirty="0">
                <a:latin typeface="+mj-lt"/>
              </a:rPr>
              <a:t>Kiosk – Optional Header &amp; Footer Examples</a:t>
            </a:r>
          </a:p>
        </p:txBody>
      </p:sp>
      <p:sp>
        <p:nvSpPr>
          <p:cNvPr id="9" name="TextBox 8">
            <a:extLst>
              <a:ext uri="{FF2B5EF4-FFF2-40B4-BE49-F238E27FC236}">
                <a16:creationId xmlns:a16="http://schemas.microsoft.com/office/drawing/2014/main" id="{4717A937-7659-46DB-75C1-2366825C47F4}"/>
              </a:ext>
            </a:extLst>
          </p:cNvPr>
          <p:cNvSpPr txBox="1"/>
          <p:nvPr/>
        </p:nvSpPr>
        <p:spPr>
          <a:xfrm>
            <a:off x="1983720" y="1473064"/>
            <a:ext cx="7973273" cy="646331"/>
          </a:xfrm>
          <a:prstGeom prst="rect">
            <a:avLst/>
          </a:prstGeom>
          <a:noFill/>
        </p:spPr>
        <p:txBody>
          <a:bodyPr wrap="none" rtlCol="0">
            <a:spAutoFit/>
          </a:bodyPr>
          <a:lstStyle/>
          <a:p>
            <a:pPr algn="ctr"/>
            <a:r>
              <a:rPr lang="en-US" dirty="0"/>
              <a:t>Header and Footers can be tailored with your preference and disclosure language.  </a:t>
            </a:r>
          </a:p>
          <a:p>
            <a:pPr algn="ctr"/>
            <a:r>
              <a:rPr lang="en-US" dirty="0"/>
              <a:t>Here are two current examples:</a:t>
            </a:r>
          </a:p>
        </p:txBody>
      </p:sp>
      <p:pic>
        <p:nvPicPr>
          <p:cNvPr id="6" name="Picture 5" descr="A screen shot of a computer&#10;&#10;AI-generated content may be incorrect.">
            <a:extLst>
              <a:ext uri="{FF2B5EF4-FFF2-40B4-BE49-F238E27FC236}">
                <a16:creationId xmlns:a16="http://schemas.microsoft.com/office/drawing/2014/main" id="{8A128602-8E13-A689-937F-3557E8C49A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9047" y="2839109"/>
            <a:ext cx="3923207" cy="2670005"/>
          </a:xfrm>
          <a:prstGeom prst="rect">
            <a:avLst/>
          </a:prstGeom>
          <a:effectLst>
            <a:outerShdw blurRad="50800" dist="38100" dir="2700000" algn="tl" rotWithShape="0">
              <a:prstClr val="black">
                <a:alpha val="40000"/>
              </a:prstClr>
            </a:outerShdw>
          </a:effectLst>
        </p:spPr>
      </p:pic>
      <p:pic>
        <p:nvPicPr>
          <p:cNvPr id="8" name="Picture 7" descr="A screenshot of a computer&#10;&#10;AI-generated content may be incorrect.">
            <a:extLst>
              <a:ext uri="{FF2B5EF4-FFF2-40B4-BE49-F238E27FC236}">
                <a16:creationId xmlns:a16="http://schemas.microsoft.com/office/drawing/2014/main" id="{6E25D8E7-A4DE-DCF5-8CBE-EEE0F2ED49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2624" y="2777618"/>
            <a:ext cx="3339577" cy="2792986"/>
          </a:xfrm>
          <a:prstGeom prst="rect">
            <a:avLst/>
          </a:prstGeom>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AC8A4B21-47A8-2351-27CF-086C4FD61EF4}"/>
              </a:ext>
            </a:extLst>
          </p:cNvPr>
          <p:cNvSpPr/>
          <p:nvPr/>
        </p:nvSpPr>
        <p:spPr>
          <a:xfrm>
            <a:off x="191911" y="2777618"/>
            <a:ext cx="4334933" cy="3494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7F964C5-F136-4DEB-24BB-10B19A211886}"/>
              </a:ext>
            </a:extLst>
          </p:cNvPr>
          <p:cNvSpPr/>
          <p:nvPr/>
        </p:nvSpPr>
        <p:spPr>
          <a:xfrm>
            <a:off x="133183" y="5035532"/>
            <a:ext cx="4334933" cy="5350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BA59EAB-F7D3-586C-B825-5E7F5BA5E2C4}"/>
              </a:ext>
            </a:extLst>
          </p:cNvPr>
          <p:cNvSpPr/>
          <p:nvPr/>
        </p:nvSpPr>
        <p:spPr>
          <a:xfrm>
            <a:off x="8778304" y="2777618"/>
            <a:ext cx="3074649" cy="3124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0A75766-8EBC-AE2E-B223-D4E4A0FB2DA2}"/>
              </a:ext>
            </a:extLst>
          </p:cNvPr>
          <p:cNvSpPr/>
          <p:nvPr/>
        </p:nvSpPr>
        <p:spPr>
          <a:xfrm>
            <a:off x="4680323" y="5187932"/>
            <a:ext cx="3832199" cy="5350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8E84C22-82D9-75BB-0B8D-DEDAC454A5B6}"/>
              </a:ext>
            </a:extLst>
          </p:cNvPr>
          <p:cNvSpPr/>
          <p:nvPr/>
        </p:nvSpPr>
        <p:spPr>
          <a:xfrm>
            <a:off x="4666313" y="2637903"/>
            <a:ext cx="3832198" cy="5350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B0819FB-0200-E3C6-7282-2EF72F013FBF}"/>
              </a:ext>
            </a:extLst>
          </p:cNvPr>
          <p:cNvSpPr/>
          <p:nvPr/>
        </p:nvSpPr>
        <p:spPr>
          <a:xfrm>
            <a:off x="8902133" y="5377243"/>
            <a:ext cx="3074649" cy="3124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square&#10;&#10;AI-generated content may be incorrect.">
            <a:extLst>
              <a:ext uri="{FF2B5EF4-FFF2-40B4-BE49-F238E27FC236}">
                <a16:creationId xmlns:a16="http://schemas.microsoft.com/office/drawing/2014/main" id="{8D50DD53-AFEE-683A-579B-4224B23868F8}"/>
              </a:ext>
            </a:extLst>
          </p:cNvPr>
          <p:cNvPicPr>
            <a:picLocks noChangeAspect="1"/>
          </p:cNvPicPr>
          <p:nvPr/>
        </p:nvPicPr>
        <p:blipFill>
          <a:blip r:embed="rId4"/>
          <a:stretch>
            <a:fillRect/>
          </a:stretch>
        </p:blipFill>
        <p:spPr>
          <a:xfrm>
            <a:off x="9197496" y="129926"/>
            <a:ext cx="2791304" cy="655026"/>
          </a:xfrm>
          <a:prstGeom prst="rect">
            <a:avLst/>
          </a:prstGeom>
        </p:spPr>
      </p:pic>
      <p:pic>
        <p:nvPicPr>
          <p:cNvPr id="16" name="Picture 15" descr="A screenshot of a computer screen&#10;&#10;AI-generated content may be incorrect.">
            <a:extLst>
              <a:ext uri="{FF2B5EF4-FFF2-40B4-BE49-F238E27FC236}">
                <a16:creationId xmlns:a16="http://schemas.microsoft.com/office/drawing/2014/main" id="{538743A2-F3C8-8D5D-F218-AC5BB3CC819D}"/>
              </a:ext>
            </a:extLst>
          </p:cNvPr>
          <p:cNvPicPr>
            <a:picLocks noChangeAspect="1"/>
          </p:cNvPicPr>
          <p:nvPr/>
        </p:nvPicPr>
        <p:blipFill>
          <a:blip r:embed="rId5"/>
          <a:stretch>
            <a:fillRect/>
          </a:stretch>
        </p:blipFill>
        <p:spPr>
          <a:xfrm>
            <a:off x="8460573" y="3083903"/>
            <a:ext cx="3710109" cy="219310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24289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19FA7D9-62FC-D3F8-5139-B17C0EF2FC62}"/>
              </a:ext>
            </a:extLst>
          </p:cNvPr>
          <p:cNvSpPr txBox="1"/>
          <p:nvPr/>
        </p:nvSpPr>
        <p:spPr>
          <a:xfrm>
            <a:off x="339047" y="308225"/>
            <a:ext cx="4995342" cy="1138773"/>
          </a:xfrm>
          <a:prstGeom prst="rect">
            <a:avLst/>
          </a:prstGeom>
          <a:noFill/>
        </p:spPr>
        <p:txBody>
          <a:bodyPr wrap="none" rtlCol="0">
            <a:spAutoFit/>
          </a:bodyPr>
          <a:lstStyle/>
          <a:p>
            <a:r>
              <a:rPr lang="en-US" sz="4000" dirty="0">
                <a:latin typeface="+mj-lt"/>
              </a:rPr>
              <a:t>Career Page – </a:t>
            </a:r>
          </a:p>
          <a:p>
            <a:r>
              <a:rPr lang="en-US" sz="2800" dirty="0">
                <a:latin typeface="+mj-lt"/>
              </a:rPr>
              <a:t>Link Placement Recommendation</a:t>
            </a:r>
          </a:p>
        </p:txBody>
      </p:sp>
      <p:sp>
        <p:nvSpPr>
          <p:cNvPr id="38" name="TextBox 37">
            <a:extLst>
              <a:ext uri="{FF2B5EF4-FFF2-40B4-BE49-F238E27FC236}">
                <a16:creationId xmlns:a16="http://schemas.microsoft.com/office/drawing/2014/main" id="{6825350F-425C-6290-AFE5-F6D084C13E39}"/>
              </a:ext>
            </a:extLst>
          </p:cNvPr>
          <p:cNvSpPr txBox="1"/>
          <p:nvPr/>
        </p:nvSpPr>
        <p:spPr>
          <a:xfrm>
            <a:off x="752214" y="1592514"/>
            <a:ext cx="9925726" cy="4855496"/>
          </a:xfrm>
          <a:prstGeom prst="rect">
            <a:avLst/>
          </a:prstGeom>
          <a:noFill/>
        </p:spPr>
        <p:txBody>
          <a:bodyPr wrap="square" rtlCol="0">
            <a:spAutoFit/>
          </a:bodyPr>
          <a:lstStyle/>
          <a:p>
            <a:pPr>
              <a:lnSpc>
                <a:spcPct val="150000"/>
              </a:lnSpc>
            </a:pPr>
            <a:r>
              <a:rPr lang="en-US" sz="1600" b="1" dirty="0"/>
              <a:t>Lessons Learned to Optimize Functionality:</a:t>
            </a:r>
          </a:p>
          <a:p>
            <a:pPr>
              <a:lnSpc>
                <a:spcPct val="150000"/>
              </a:lnSpc>
            </a:pPr>
            <a:endParaRPr lang="en-US" sz="1600" b="1" dirty="0"/>
          </a:p>
          <a:p>
            <a:pPr marL="342900" indent="-342900">
              <a:lnSpc>
                <a:spcPct val="150000"/>
              </a:lnSpc>
              <a:buAutoNum type="arabicPeriod"/>
            </a:pPr>
            <a:r>
              <a:rPr lang="en-US" sz="1600" dirty="0"/>
              <a:t>The closer the buttons are to the main URL the more people will click through. If you bury the buttons on some page three levels down, you will not have many people clicking through. Remember the goal is conversion, and busy, in-demand job seekers won’t jump through a bunch of hoops to get to the careers page.</a:t>
            </a:r>
          </a:p>
          <a:p>
            <a:pPr marL="342900" indent="-342900">
              <a:lnSpc>
                <a:spcPct val="150000"/>
              </a:lnSpc>
              <a:buAutoNum type="arabicPeriod"/>
            </a:pPr>
            <a:endParaRPr lang="en-US" sz="1600" dirty="0"/>
          </a:p>
          <a:p>
            <a:pPr marL="342900" indent="-342900">
              <a:lnSpc>
                <a:spcPct val="150000"/>
              </a:lnSpc>
              <a:buAutoNum type="arabicPeriod"/>
            </a:pPr>
            <a:r>
              <a:rPr lang="en-US" sz="1600" dirty="0"/>
              <a:t>“Above the fold” positioning is best, make sure the buttons are seen as soon as the page loads.</a:t>
            </a:r>
          </a:p>
          <a:p>
            <a:pPr marL="342900" indent="-342900">
              <a:lnSpc>
                <a:spcPct val="150000"/>
              </a:lnSpc>
              <a:buAutoNum type="arabicPeriod"/>
            </a:pPr>
            <a:endParaRPr lang="en-US" sz="1600" dirty="0"/>
          </a:p>
          <a:p>
            <a:pPr marL="342900" indent="-342900">
              <a:lnSpc>
                <a:spcPct val="150000"/>
              </a:lnSpc>
              <a:buAutoNum type="arabicPeriod"/>
            </a:pPr>
            <a:r>
              <a:rPr lang="en-US" sz="1600" dirty="0"/>
              <a:t>Have some explanatory text, but don’t be too specific. Leaving a little ambiguity about what the actions for the user should be will generate higher click-through rate and conversion, believe it or not.</a:t>
            </a:r>
          </a:p>
          <a:p>
            <a:pPr marL="342900" indent="-342900">
              <a:lnSpc>
                <a:spcPct val="150000"/>
              </a:lnSpc>
              <a:buAutoNum type="arabicPeriod"/>
            </a:pPr>
            <a:endParaRPr lang="en-US" sz="1600" dirty="0"/>
          </a:p>
          <a:p>
            <a:pPr marL="342900" indent="-342900">
              <a:lnSpc>
                <a:spcPct val="150000"/>
              </a:lnSpc>
              <a:buAutoNum type="arabicPeriod"/>
            </a:pPr>
            <a:r>
              <a:rPr lang="en-US" sz="1600" dirty="0"/>
              <a:t>Don’t add additional “scary warning text” beyond what the compliance people require (if anything). Conversion will be higher the smoother the process is.</a:t>
            </a:r>
          </a:p>
        </p:txBody>
      </p:sp>
      <p:pic>
        <p:nvPicPr>
          <p:cNvPr id="4" name="Graphic 3">
            <a:extLst>
              <a:ext uri="{FF2B5EF4-FFF2-40B4-BE49-F238E27FC236}">
                <a16:creationId xmlns:a16="http://schemas.microsoft.com/office/drawing/2014/main" id="{32740587-7350-DD96-0F74-92D09A8F1ACB}"/>
              </a:ext>
            </a:extLst>
          </p:cNvPr>
          <p:cNvPicPr>
            <a:picLocks noChangeAspect="1"/>
          </p:cNvPicPr>
          <p:nvPr/>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39179" b="36740"/>
          <a:stretch/>
        </p:blipFill>
        <p:spPr>
          <a:xfrm>
            <a:off x="9598386" y="6027990"/>
            <a:ext cx="2159108" cy="519943"/>
          </a:xfrm>
          <a:prstGeom prst="rect">
            <a:avLst/>
          </a:prstGeom>
        </p:spPr>
      </p:pic>
      <p:pic>
        <p:nvPicPr>
          <p:cNvPr id="2" name="Picture 1" descr="A black background with a black square&#10;&#10;AI-generated content may be incorrect.">
            <a:extLst>
              <a:ext uri="{FF2B5EF4-FFF2-40B4-BE49-F238E27FC236}">
                <a16:creationId xmlns:a16="http://schemas.microsoft.com/office/drawing/2014/main" id="{B29707E4-8DD5-3640-F8C1-09B1E2C9FFA7}"/>
              </a:ext>
            </a:extLst>
          </p:cNvPr>
          <p:cNvPicPr>
            <a:picLocks noChangeAspect="1"/>
          </p:cNvPicPr>
          <p:nvPr/>
        </p:nvPicPr>
        <p:blipFill>
          <a:blip r:embed="rId4"/>
          <a:stretch>
            <a:fillRect/>
          </a:stretch>
        </p:blipFill>
        <p:spPr>
          <a:xfrm>
            <a:off x="9197496" y="129926"/>
            <a:ext cx="2791304" cy="655026"/>
          </a:xfrm>
          <a:prstGeom prst="rect">
            <a:avLst/>
          </a:prstGeom>
        </p:spPr>
      </p:pic>
    </p:spTree>
    <p:extLst>
      <p:ext uri="{BB962C8B-B14F-4D97-AF65-F5344CB8AC3E}">
        <p14:creationId xmlns:p14="http://schemas.microsoft.com/office/powerpoint/2010/main" val="67611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319FA7D9-62FC-D3F8-5139-B17C0EF2FC62}"/>
              </a:ext>
            </a:extLst>
          </p:cNvPr>
          <p:cNvSpPr txBox="1"/>
          <p:nvPr/>
        </p:nvSpPr>
        <p:spPr>
          <a:xfrm>
            <a:off x="339047" y="308225"/>
            <a:ext cx="4586064" cy="646331"/>
          </a:xfrm>
          <a:prstGeom prst="rect">
            <a:avLst/>
          </a:prstGeom>
          <a:noFill/>
        </p:spPr>
        <p:txBody>
          <a:bodyPr wrap="none" rtlCol="0">
            <a:spAutoFit/>
          </a:bodyPr>
          <a:lstStyle/>
          <a:p>
            <a:r>
              <a:rPr lang="en-US" sz="3600" b="1" dirty="0">
                <a:latin typeface="+mj-lt"/>
              </a:rPr>
              <a:t>Career Page – Examples</a:t>
            </a:r>
          </a:p>
        </p:txBody>
      </p:sp>
      <p:sp>
        <p:nvSpPr>
          <p:cNvPr id="9" name="TextBox 8">
            <a:extLst>
              <a:ext uri="{FF2B5EF4-FFF2-40B4-BE49-F238E27FC236}">
                <a16:creationId xmlns:a16="http://schemas.microsoft.com/office/drawing/2014/main" id="{0D21E9AB-F888-5CC7-38EF-0CA861447544}"/>
              </a:ext>
            </a:extLst>
          </p:cNvPr>
          <p:cNvSpPr txBox="1"/>
          <p:nvPr/>
        </p:nvSpPr>
        <p:spPr>
          <a:xfrm>
            <a:off x="4169896" y="1309255"/>
            <a:ext cx="3852208" cy="369332"/>
          </a:xfrm>
          <a:prstGeom prst="rect">
            <a:avLst/>
          </a:prstGeom>
          <a:noFill/>
        </p:spPr>
        <p:txBody>
          <a:bodyPr wrap="none" rtlCol="0">
            <a:spAutoFit/>
          </a:bodyPr>
          <a:lstStyle/>
          <a:p>
            <a:r>
              <a:rPr lang="en-US" dirty="0"/>
              <a:t>Oplign hyperlinks placement examples:</a:t>
            </a:r>
          </a:p>
        </p:txBody>
      </p:sp>
      <p:sp>
        <p:nvSpPr>
          <p:cNvPr id="6" name="TextBox 5">
            <a:extLst>
              <a:ext uri="{FF2B5EF4-FFF2-40B4-BE49-F238E27FC236}">
                <a16:creationId xmlns:a16="http://schemas.microsoft.com/office/drawing/2014/main" id="{4A07DC19-F07B-7D2D-5C19-69BA890BB732}"/>
              </a:ext>
            </a:extLst>
          </p:cNvPr>
          <p:cNvSpPr txBox="1"/>
          <p:nvPr/>
        </p:nvSpPr>
        <p:spPr>
          <a:xfrm>
            <a:off x="200376" y="5548745"/>
            <a:ext cx="11133668" cy="1200329"/>
          </a:xfrm>
          <a:prstGeom prst="rect">
            <a:avLst/>
          </a:prstGeom>
          <a:noFill/>
        </p:spPr>
        <p:txBody>
          <a:bodyPr wrap="square">
            <a:spAutoFit/>
          </a:bodyPr>
          <a:lstStyle/>
          <a:p>
            <a:r>
              <a:rPr lang="en-US" sz="1200" dirty="0"/>
              <a:t>Links to Examples. . . </a:t>
            </a:r>
          </a:p>
          <a:p>
            <a:endParaRPr lang="en-US" sz="1200" dirty="0"/>
          </a:p>
          <a:p>
            <a:pPr marL="285750" indent="-285750">
              <a:buFont typeface="Arial" panose="020B0604020202020204" pitchFamily="34" charset="0"/>
              <a:buChar char="•"/>
            </a:pPr>
            <a:r>
              <a:rPr lang="en-US" sz="1200" dirty="0"/>
              <a:t>WashU - </a:t>
            </a:r>
            <a:r>
              <a:rPr lang="en-US" sz="1200" dirty="0">
                <a:hlinkClick r:id="rId2"/>
              </a:rPr>
              <a:t>https://veterans.washu.edu/benefits-and-support/oplign-for-veteran-job-seekers/</a:t>
            </a:r>
            <a:r>
              <a:rPr lang="en-US" sz="1200" dirty="0"/>
              <a:t> </a:t>
            </a:r>
          </a:p>
          <a:p>
            <a:pPr marL="285750" indent="-285750">
              <a:buFont typeface="Arial" panose="020B0604020202020204" pitchFamily="34" charset="0"/>
              <a:buChar char="•"/>
            </a:pPr>
            <a:r>
              <a:rPr lang="en-US" sz="1200" dirty="0"/>
              <a:t>Mizzou - </a:t>
            </a:r>
            <a:r>
              <a:rPr lang="en-US" sz="1200" dirty="0">
                <a:hlinkClick r:id="rId3"/>
              </a:rPr>
              <a:t>https://veterans.missouri.edu/resources/career-services/</a:t>
            </a:r>
            <a:r>
              <a:rPr lang="en-US" sz="1200" dirty="0"/>
              <a:t> </a:t>
            </a:r>
          </a:p>
          <a:p>
            <a:pPr marL="285750" indent="-285750">
              <a:buFont typeface="Arial" panose="020B0604020202020204" pitchFamily="34" charset="0"/>
              <a:buChar char="•"/>
            </a:pPr>
            <a:r>
              <a:rPr lang="en-US" sz="1200" dirty="0"/>
              <a:t>Coast Guard Academy Alumni Association - </a:t>
            </a:r>
            <a:r>
              <a:rPr lang="en-US" sz="1200" dirty="0">
                <a:hlinkClick r:id="rId4"/>
              </a:rPr>
              <a:t>https://www.cgaalumni.org/s/1043/21/interior.aspx?sid=1043&amp;gid=1&amp;pgid=7339</a:t>
            </a:r>
            <a:r>
              <a:rPr lang="en-US" sz="1200" dirty="0"/>
              <a:t> </a:t>
            </a:r>
          </a:p>
          <a:p>
            <a:pPr marL="285750" indent="-285750">
              <a:buFont typeface="Arial" panose="020B0604020202020204" pitchFamily="34" charset="0"/>
              <a:buChar char="•"/>
            </a:pPr>
            <a:r>
              <a:rPr lang="en-US" sz="1200" dirty="0"/>
              <a:t>McKendree University - </a:t>
            </a:r>
            <a:r>
              <a:rPr lang="en-US" sz="1200" dirty="0">
                <a:hlinkClick r:id="rId5"/>
              </a:rPr>
              <a:t>https://www.mckendree.edu/offices/career-services/student-resources/job-search-internet-resources.php</a:t>
            </a:r>
            <a:r>
              <a:rPr lang="en-US" sz="1200" dirty="0"/>
              <a:t> </a:t>
            </a:r>
          </a:p>
        </p:txBody>
      </p:sp>
      <p:pic>
        <p:nvPicPr>
          <p:cNvPr id="2" name="Picture 1" descr="A black background with a black square&#10;&#10;AI-generated content may be incorrect.">
            <a:extLst>
              <a:ext uri="{FF2B5EF4-FFF2-40B4-BE49-F238E27FC236}">
                <a16:creationId xmlns:a16="http://schemas.microsoft.com/office/drawing/2014/main" id="{01C07B10-F101-D966-3CCD-680DF53DCE0A}"/>
              </a:ext>
            </a:extLst>
          </p:cNvPr>
          <p:cNvPicPr>
            <a:picLocks noChangeAspect="1"/>
          </p:cNvPicPr>
          <p:nvPr/>
        </p:nvPicPr>
        <p:blipFill>
          <a:blip r:embed="rId6"/>
          <a:stretch>
            <a:fillRect/>
          </a:stretch>
        </p:blipFill>
        <p:spPr>
          <a:xfrm>
            <a:off x="9197496" y="129926"/>
            <a:ext cx="2791304" cy="655026"/>
          </a:xfrm>
          <a:prstGeom prst="rect">
            <a:avLst/>
          </a:prstGeom>
        </p:spPr>
      </p:pic>
      <p:pic>
        <p:nvPicPr>
          <p:cNvPr id="8" name="Picture 7" descr="A screenshot of a web page&#10;&#10;AI-generated content may be incorrect.">
            <a:extLst>
              <a:ext uri="{FF2B5EF4-FFF2-40B4-BE49-F238E27FC236}">
                <a16:creationId xmlns:a16="http://schemas.microsoft.com/office/drawing/2014/main" id="{F8151659-42C7-A48A-F5C1-1FC2B12D2678}"/>
              </a:ext>
            </a:extLst>
          </p:cNvPr>
          <p:cNvPicPr>
            <a:picLocks noChangeAspect="1"/>
          </p:cNvPicPr>
          <p:nvPr/>
        </p:nvPicPr>
        <p:blipFill>
          <a:blip r:embed="rId7"/>
          <a:stretch>
            <a:fillRect/>
          </a:stretch>
        </p:blipFill>
        <p:spPr>
          <a:xfrm>
            <a:off x="94437" y="2175306"/>
            <a:ext cx="3038629" cy="2456144"/>
          </a:xfrm>
          <a:prstGeom prst="rect">
            <a:avLst/>
          </a:prstGeom>
          <a:effectLst>
            <a:outerShdw blurRad="50800" dist="38100" dir="2700000" algn="tl" rotWithShape="0">
              <a:prstClr val="black">
                <a:alpha val="40000"/>
              </a:prstClr>
            </a:outerShdw>
          </a:effectLst>
        </p:spPr>
      </p:pic>
      <p:pic>
        <p:nvPicPr>
          <p:cNvPr id="16" name="Picture 15" descr="A close-up of a computer&#10;&#10;AI-generated content may be incorrect.">
            <a:extLst>
              <a:ext uri="{FF2B5EF4-FFF2-40B4-BE49-F238E27FC236}">
                <a16:creationId xmlns:a16="http://schemas.microsoft.com/office/drawing/2014/main" id="{52C43065-3852-81F9-5286-C128A4EA27C7}"/>
              </a:ext>
            </a:extLst>
          </p:cNvPr>
          <p:cNvPicPr>
            <a:picLocks noChangeAspect="1"/>
          </p:cNvPicPr>
          <p:nvPr/>
        </p:nvPicPr>
        <p:blipFill>
          <a:blip r:embed="rId8"/>
          <a:stretch>
            <a:fillRect/>
          </a:stretch>
        </p:blipFill>
        <p:spPr>
          <a:xfrm>
            <a:off x="3178526" y="2175306"/>
            <a:ext cx="3102024" cy="2390928"/>
          </a:xfrm>
          <a:prstGeom prst="rect">
            <a:avLst/>
          </a:prstGeom>
          <a:effectLst>
            <a:outerShdw blurRad="50800" dist="38100" dir="2700000" algn="tl" rotWithShape="0">
              <a:prstClr val="black">
                <a:alpha val="40000"/>
              </a:prstClr>
            </a:outerShdw>
          </a:effectLst>
        </p:spPr>
      </p:pic>
      <p:pic>
        <p:nvPicPr>
          <p:cNvPr id="20" name="Picture 19" descr="A screenshot of a web page&#10;&#10;AI-generated content may be incorrect.">
            <a:extLst>
              <a:ext uri="{FF2B5EF4-FFF2-40B4-BE49-F238E27FC236}">
                <a16:creationId xmlns:a16="http://schemas.microsoft.com/office/drawing/2014/main" id="{438D05CD-D6E5-BEE8-FFF2-F21A0BB42129}"/>
              </a:ext>
            </a:extLst>
          </p:cNvPr>
          <p:cNvPicPr>
            <a:picLocks noChangeAspect="1"/>
          </p:cNvPicPr>
          <p:nvPr/>
        </p:nvPicPr>
        <p:blipFill>
          <a:blip r:embed="rId9"/>
          <a:stretch>
            <a:fillRect/>
          </a:stretch>
        </p:blipFill>
        <p:spPr>
          <a:xfrm>
            <a:off x="6522260" y="2175305"/>
            <a:ext cx="2558716" cy="2243797"/>
          </a:xfrm>
          <a:prstGeom prst="rect">
            <a:avLst/>
          </a:prstGeom>
          <a:effectLst>
            <a:outerShdw blurRad="50800" dist="38100" dir="2700000" algn="tl" rotWithShape="0">
              <a:prstClr val="black">
                <a:alpha val="40000"/>
              </a:prstClr>
            </a:outerShdw>
          </a:effectLst>
        </p:spPr>
      </p:pic>
      <p:pic>
        <p:nvPicPr>
          <p:cNvPr id="22" name="Picture 21" descr="A screenshot of a web page&#10;&#10;AI-generated content may be incorrect.">
            <a:extLst>
              <a:ext uri="{FF2B5EF4-FFF2-40B4-BE49-F238E27FC236}">
                <a16:creationId xmlns:a16="http://schemas.microsoft.com/office/drawing/2014/main" id="{75C5B1AA-47A2-99B4-76A1-1FF876B48AE1}"/>
              </a:ext>
            </a:extLst>
          </p:cNvPr>
          <p:cNvPicPr>
            <a:picLocks noChangeAspect="1"/>
          </p:cNvPicPr>
          <p:nvPr/>
        </p:nvPicPr>
        <p:blipFill>
          <a:blip r:embed="rId10"/>
          <a:stretch>
            <a:fillRect/>
          </a:stretch>
        </p:blipFill>
        <p:spPr>
          <a:xfrm>
            <a:off x="9171592" y="2170352"/>
            <a:ext cx="2791304" cy="2256230"/>
          </a:xfrm>
          <a:prstGeom prst="rect">
            <a:avLst/>
          </a:prstGeom>
          <a:effectLst>
            <a:outerShdw blurRad="50800" dist="38100" dir="2700000" algn="tl" rotWithShape="0">
              <a:prstClr val="black">
                <a:alpha val="40000"/>
              </a:prstClr>
            </a:outerShdw>
          </a:effectLst>
        </p:spPr>
      </p:pic>
      <p:sp>
        <p:nvSpPr>
          <p:cNvPr id="23" name="Oval 22">
            <a:extLst>
              <a:ext uri="{FF2B5EF4-FFF2-40B4-BE49-F238E27FC236}">
                <a16:creationId xmlns:a16="http://schemas.microsoft.com/office/drawing/2014/main" id="{0E2AACBD-9FC4-EAFB-56A3-35DDA632B429}"/>
              </a:ext>
            </a:extLst>
          </p:cNvPr>
          <p:cNvSpPr/>
          <p:nvPr/>
        </p:nvSpPr>
        <p:spPr>
          <a:xfrm>
            <a:off x="1049867" y="3217333"/>
            <a:ext cx="2101438" cy="10243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F70E1AF-9E35-8F6D-4BC8-65C6E01032F4}"/>
              </a:ext>
            </a:extLst>
          </p:cNvPr>
          <p:cNvSpPr/>
          <p:nvPr/>
        </p:nvSpPr>
        <p:spPr>
          <a:xfrm>
            <a:off x="3241921" y="3789470"/>
            <a:ext cx="2649332" cy="10243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099ECD28-7E16-1509-B601-4B2D24855F25}"/>
              </a:ext>
            </a:extLst>
          </p:cNvPr>
          <p:cNvSpPr/>
          <p:nvPr/>
        </p:nvSpPr>
        <p:spPr>
          <a:xfrm>
            <a:off x="6921500" y="2529858"/>
            <a:ext cx="1796638" cy="71955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646A180-3400-B786-D001-F0B8515A09AC}"/>
              </a:ext>
            </a:extLst>
          </p:cNvPr>
          <p:cNvSpPr/>
          <p:nvPr/>
        </p:nvSpPr>
        <p:spPr>
          <a:xfrm>
            <a:off x="9197496" y="3918591"/>
            <a:ext cx="1792237" cy="3230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67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D8643B-A2DE-E0FA-4AB2-55513277BD2B}"/>
              </a:ext>
            </a:extLst>
          </p:cNvPr>
          <p:cNvSpPr txBox="1"/>
          <p:nvPr/>
        </p:nvSpPr>
        <p:spPr>
          <a:xfrm>
            <a:off x="488132" y="4064130"/>
            <a:ext cx="8249467" cy="1815882"/>
          </a:xfrm>
          <a:prstGeom prst="rect">
            <a:avLst/>
          </a:prstGeom>
          <a:noFill/>
        </p:spPr>
        <p:txBody>
          <a:bodyPr wrap="square">
            <a:spAutoFit/>
          </a:bodyPr>
          <a:lstStyle/>
          <a:p>
            <a:r>
              <a:rPr lang="en-US" sz="1400" b="1" dirty="0">
                <a:solidFill>
                  <a:srgbClr val="000000"/>
                </a:solidFill>
                <a:effectLst/>
              </a:rPr>
              <a:t>See How Other Companie</a:t>
            </a:r>
            <a:r>
              <a:rPr lang="en-US" sz="1400" b="1" dirty="0">
                <a:solidFill>
                  <a:srgbClr val="000000"/>
                </a:solidFill>
              </a:rPr>
              <a:t>s are employing links</a:t>
            </a:r>
            <a:r>
              <a:rPr lang="en-US" sz="1400" b="1" dirty="0">
                <a:solidFill>
                  <a:srgbClr val="000000"/>
                </a:solidFill>
                <a:effectLst/>
              </a:rPr>
              <a:t>: </a:t>
            </a:r>
          </a:p>
          <a:p>
            <a:pPr marL="285750" indent="-285750">
              <a:buFont typeface="Arial" panose="020B0604020202020204" pitchFamily="34" charset="0"/>
              <a:buChar char="•"/>
            </a:pPr>
            <a:r>
              <a:rPr lang="en-US" sz="1400" dirty="0">
                <a:solidFill>
                  <a:srgbClr val="000000"/>
                </a:solidFill>
                <a:effectLst/>
                <a:hlinkClick r:id="rId2"/>
              </a:rPr>
              <a:t>https://www.careers.jnj.com/military</a:t>
            </a:r>
            <a:r>
              <a:rPr lang="en-US" sz="1400" dirty="0">
                <a:solidFill>
                  <a:srgbClr val="000000"/>
                </a:solidFill>
                <a:effectLst/>
              </a:rPr>
              <a:t> </a:t>
            </a:r>
            <a:endParaRPr lang="en-US" sz="1400" dirty="0">
              <a:solidFill>
                <a:srgbClr val="000000"/>
              </a:solidFill>
              <a:hlinkClick r:id="rId3"/>
            </a:endParaRPr>
          </a:p>
          <a:p>
            <a:pPr marL="285750" indent="-285750">
              <a:buFont typeface="Arial" panose="020B0604020202020204" pitchFamily="34" charset="0"/>
              <a:buChar char="•"/>
            </a:pPr>
            <a:r>
              <a:rPr lang="en-US" sz="1400" dirty="0">
                <a:solidFill>
                  <a:srgbClr val="000000"/>
                </a:solidFill>
                <a:hlinkClick r:id="rId3"/>
              </a:rPr>
              <a:t>https://jobs.navyfederal.org/hcmUI/CandidateExperience/en/sites/nfcu/pages/military-hiring</a:t>
            </a:r>
          </a:p>
          <a:p>
            <a:pPr marL="285750" indent="-285750">
              <a:buFont typeface="Arial" panose="020B0604020202020204" pitchFamily="34" charset="0"/>
              <a:buChar char="•"/>
            </a:pPr>
            <a:r>
              <a:rPr lang="en-US" sz="1400" dirty="0">
                <a:solidFill>
                  <a:srgbClr val="000000"/>
                </a:solidFill>
                <a:hlinkClick r:id="rId3"/>
              </a:rPr>
              <a:t>https://jobs.boeing.com/veterans</a:t>
            </a:r>
            <a:r>
              <a:rPr lang="en-US" sz="1400" dirty="0">
                <a:solidFill>
                  <a:srgbClr val="000000"/>
                </a:solidFill>
              </a:rPr>
              <a:t> </a:t>
            </a:r>
          </a:p>
          <a:p>
            <a:pPr marL="285750" indent="-285750">
              <a:buFont typeface="Arial" panose="020B0604020202020204" pitchFamily="34" charset="0"/>
              <a:buChar char="•"/>
            </a:pPr>
            <a:r>
              <a:rPr lang="en-US" sz="1400" dirty="0">
                <a:solidFill>
                  <a:srgbClr val="000000"/>
                </a:solidFill>
                <a:hlinkClick r:id="rId4"/>
              </a:rPr>
              <a:t>https://careers.zoom.us/veterans</a:t>
            </a:r>
            <a:r>
              <a:rPr lang="en-US" sz="1400" dirty="0">
                <a:solidFill>
                  <a:srgbClr val="000000"/>
                </a:solidFill>
              </a:rPr>
              <a:t> </a:t>
            </a:r>
          </a:p>
          <a:p>
            <a:pPr marL="285750" indent="-285750">
              <a:buFont typeface="Arial" panose="020B0604020202020204" pitchFamily="34" charset="0"/>
              <a:buChar char="•"/>
            </a:pPr>
            <a:r>
              <a:rPr lang="en-US" sz="1400" dirty="0">
                <a:solidFill>
                  <a:srgbClr val="000000"/>
                </a:solidFill>
                <a:effectLst/>
                <a:hlinkClick r:id="rId5"/>
              </a:rPr>
              <a:t>https://www.usaajobs.com/military</a:t>
            </a:r>
            <a:r>
              <a:rPr lang="en-US" sz="1400" dirty="0">
                <a:solidFill>
                  <a:srgbClr val="000000"/>
                </a:solidFill>
                <a:effectLst/>
              </a:rPr>
              <a:t> </a:t>
            </a:r>
          </a:p>
          <a:p>
            <a:pPr marL="285750" indent="-285750">
              <a:buFont typeface="Arial" panose="020B0604020202020204" pitchFamily="34" charset="0"/>
              <a:buChar char="•"/>
            </a:pPr>
            <a:r>
              <a:rPr lang="en-US" sz="1400" dirty="0">
                <a:solidFill>
                  <a:srgbClr val="000000"/>
                </a:solidFill>
                <a:effectLst/>
                <a:hlinkClick r:id="rId6"/>
              </a:rPr>
              <a:t>https://lanl.jobs/creative/veterans</a:t>
            </a:r>
            <a:r>
              <a:rPr lang="en-US" sz="1400" dirty="0">
                <a:solidFill>
                  <a:srgbClr val="000000"/>
                </a:solidFill>
                <a:effectLst/>
              </a:rPr>
              <a:t> </a:t>
            </a:r>
          </a:p>
          <a:p>
            <a:pPr marL="285750" indent="-285750">
              <a:buFont typeface="Arial" panose="020B0604020202020204" pitchFamily="34" charset="0"/>
              <a:buChar char="•"/>
            </a:pPr>
            <a:r>
              <a:rPr lang="en-US" sz="1400" dirty="0">
                <a:solidFill>
                  <a:srgbClr val="000000"/>
                </a:solidFill>
                <a:effectLst/>
                <a:hlinkClick r:id="rId7"/>
              </a:rPr>
              <a:t>https://www.verizon.com/about/careers/military</a:t>
            </a:r>
            <a:r>
              <a:rPr lang="en-US" sz="1400" dirty="0">
                <a:solidFill>
                  <a:srgbClr val="000000"/>
                </a:solidFill>
                <a:effectLst/>
              </a:rPr>
              <a:t> </a:t>
            </a:r>
          </a:p>
        </p:txBody>
      </p:sp>
      <p:sp>
        <p:nvSpPr>
          <p:cNvPr id="9" name="TextBox 8">
            <a:extLst>
              <a:ext uri="{FF2B5EF4-FFF2-40B4-BE49-F238E27FC236}">
                <a16:creationId xmlns:a16="http://schemas.microsoft.com/office/drawing/2014/main" id="{F17313E1-7499-7BEB-5A83-F7D4FD4A2B57}"/>
              </a:ext>
            </a:extLst>
          </p:cNvPr>
          <p:cNvSpPr txBox="1"/>
          <p:nvPr/>
        </p:nvSpPr>
        <p:spPr>
          <a:xfrm>
            <a:off x="339047" y="308225"/>
            <a:ext cx="5315879" cy="707886"/>
          </a:xfrm>
          <a:prstGeom prst="rect">
            <a:avLst/>
          </a:prstGeom>
          <a:noFill/>
        </p:spPr>
        <p:txBody>
          <a:bodyPr wrap="none" rtlCol="0">
            <a:spAutoFit/>
          </a:bodyPr>
          <a:lstStyle/>
          <a:p>
            <a:r>
              <a:rPr lang="en-US" sz="4000" b="1" dirty="0">
                <a:latin typeface="+mj-lt"/>
              </a:rPr>
              <a:t>Hyperlinks for Webpage</a:t>
            </a:r>
          </a:p>
        </p:txBody>
      </p:sp>
      <p:sp>
        <p:nvSpPr>
          <p:cNvPr id="11" name="TextBox 10">
            <a:extLst>
              <a:ext uri="{FF2B5EF4-FFF2-40B4-BE49-F238E27FC236}">
                <a16:creationId xmlns:a16="http://schemas.microsoft.com/office/drawing/2014/main" id="{79487335-D360-1CB5-C1DC-3F3969DCCDB9}"/>
              </a:ext>
            </a:extLst>
          </p:cNvPr>
          <p:cNvSpPr txBox="1"/>
          <p:nvPr/>
        </p:nvSpPr>
        <p:spPr>
          <a:xfrm>
            <a:off x="488133" y="1490008"/>
            <a:ext cx="10365397" cy="2246769"/>
          </a:xfrm>
          <a:prstGeom prst="rect">
            <a:avLst/>
          </a:prstGeom>
          <a:noFill/>
        </p:spPr>
        <p:txBody>
          <a:bodyPr wrap="square" rtlCol="0">
            <a:spAutoFit/>
          </a:bodyPr>
          <a:lstStyle/>
          <a:p>
            <a:r>
              <a:rPr lang="en-US" sz="1400" b="1" dirty="0"/>
              <a:t>Instructions:</a:t>
            </a:r>
          </a:p>
          <a:p>
            <a:endParaRPr lang="en-US" sz="1400" b="1" dirty="0"/>
          </a:p>
          <a:p>
            <a:r>
              <a:rPr lang="en-US" sz="1400" dirty="0"/>
              <a:t>Simply ‘</a:t>
            </a:r>
            <a:r>
              <a:rPr lang="en-US" sz="1400" dirty="0" err="1"/>
              <a:t>href</a:t>
            </a:r>
            <a:r>
              <a:rPr lang="en-US" sz="1400" dirty="0"/>
              <a:t>’ each button or image element to the relevant link above.</a:t>
            </a:r>
          </a:p>
          <a:p>
            <a:endParaRPr lang="en-US" sz="1400" dirty="0"/>
          </a:p>
          <a:p>
            <a:r>
              <a:rPr lang="en-US" sz="1400" u="sng" dirty="0"/>
              <a:t>For example</a:t>
            </a:r>
            <a:r>
              <a:rPr lang="en-US" sz="1400" dirty="0"/>
              <a:t>, on USAA’s page the Veteran button HTML looks like this:</a:t>
            </a:r>
          </a:p>
          <a:p>
            <a:endParaRPr lang="en-US" sz="1400" dirty="0"/>
          </a:p>
          <a:p>
            <a:pPr lvl="1"/>
            <a:r>
              <a:rPr lang="en-US" sz="1400" dirty="0"/>
              <a:t>&lt;a class="</a:t>
            </a:r>
            <a:r>
              <a:rPr lang="en-US" sz="1400" dirty="0" err="1"/>
              <a:t>btn</a:t>
            </a:r>
            <a:r>
              <a:rPr lang="en-US" sz="1400" dirty="0"/>
              <a:t>-yellow mar-bottom-</a:t>
            </a:r>
            <a:r>
              <a:rPr lang="en-US" sz="1400" dirty="0" err="1"/>
              <a:t>sm</a:t>
            </a:r>
            <a:r>
              <a:rPr lang="en-US" sz="1400" dirty="0"/>
              <a:t>" </a:t>
            </a:r>
            <a:r>
              <a:rPr lang="en-US" sz="1400" dirty="0" err="1"/>
              <a:t>href</a:t>
            </a:r>
            <a:r>
              <a:rPr lang="en-US" sz="1400" dirty="0"/>
              <a:t>=" https://</a:t>
            </a:r>
            <a:r>
              <a:rPr lang="en-US" sz="1400" dirty="0" err="1"/>
              <a:t>app.oplign.com</a:t>
            </a:r>
            <a:r>
              <a:rPr lang="en-US" sz="1400" dirty="0"/>
              <a:t>/Account/</a:t>
            </a:r>
            <a:r>
              <a:rPr lang="en-US" sz="1400" dirty="0" err="1"/>
              <a:t>FeaturedJobKiosk?SelectedCompany</a:t>
            </a:r>
            <a:r>
              <a:rPr lang="en-US" sz="1400" dirty="0"/>
              <a:t>=1033&amp;amp;Mode=a50831dc-3d13-4817-a29e-723e7fdb77e6" data-custom-event="true" data-custom-category="Content Page element" data-custom-label="Veterans button"&gt;Veterans Job Search&lt;/a&gt; </a:t>
            </a:r>
          </a:p>
        </p:txBody>
      </p:sp>
      <p:sp>
        <p:nvSpPr>
          <p:cNvPr id="12" name="TextBox 11">
            <a:extLst>
              <a:ext uri="{FF2B5EF4-FFF2-40B4-BE49-F238E27FC236}">
                <a16:creationId xmlns:a16="http://schemas.microsoft.com/office/drawing/2014/main" id="{0FE9B681-8FD9-E85B-C982-7D0142D15F51}"/>
              </a:ext>
            </a:extLst>
          </p:cNvPr>
          <p:cNvSpPr txBox="1"/>
          <p:nvPr/>
        </p:nvSpPr>
        <p:spPr>
          <a:xfrm>
            <a:off x="488133" y="6145810"/>
            <a:ext cx="3202287" cy="307777"/>
          </a:xfrm>
          <a:prstGeom prst="rect">
            <a:avLst/>
          </a:prstGeom>
          <a:noFill/>
        </p:spPr>
        <p:txBody>
          <a:bodyPr wrap="none" rtlCol="0">
            <a:spAutoFit/>
          </a:bodyPr>
          <a:lstStyle/>
          <a:p>
            <a:r>
              <a:rPr lang="en-US" sz="1400" b="1" dirty="0"/>
              <a:t>Questions? </a:t>
            </a:r>
            <a:r>
              <a:rPr lang="en-US" sz="1400" dirty="0"/>
              <a:t>Email Alex: </a:t>
            </a:r>
            <a:r>
              <a:rPr lang="en-US" sz="1400" dirty="0">
                <a:hlinkClick r:id="rId8"/>
              </a:rPr>
              <a:t>alex@oplign.com</a:t>
            </a:r>
            <a:r>
              <a:rPr lang="en-US" sz="1400" dirty="0"/>
              <a:t> </a:t>
            </a:r>
          </a:p>
        </p:txBody>
      </p:sp>
      <p:pic>
        <p:nvPicPr>
          <p:cNvPr id="2" name="Picture 1" descr="A black background with a black square&#10;&#10;AI-generated content may be incorrect.">
            <a:extLst>
              <a:ext uri="{FF2B5EF4-FFF2-40B4-BE49-F238E27FC236}">
                <a16:creationId xmlns:a16="http://schemas.microsoft.com/office/drawing/2014/main" id="{D55C985A-9A9E-1579-75B7-C1DD9A4DB068}"/>
              </a:ext>
            </a:extLst>
          </p:cNvPr>
          <p:cNvPicPr>
            <a:picLocks noChangeAspect="1"/>
          </p:cNvPicPr>
          <p:nvPr/>
        </p:nvPicPr>
        <p:blipFill>
          <a:blip r:embed="rId9"/>
          <a:stretch>
            <a:fillRect/>
          </a:stretch>
        </p:blipFill>
        <p:spPr>
          <a:xfrm>
            <a:off x="9197496" y="129926"/>
            <a:ext cx="2791304" cy="655026"/>
          </a:xfrm>
          <a:prstGeom prst="rect">
            <a:avLst/>
          </a:prstGeom>
        </p:spPr>
      </p:pic>
    </p:spTree>
    <p:extLst>
      <p:ext uri="{BB962C8B-B14F-4D97-AF65-F5344CB8AC3E}">
        <p14:creationId xmlns:p14="http://schemas.microsoft.com/office/powerpoint/2010/main" val="1701880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11832</TotalTime>
  <Words>640</Words>
  <Application>Microsoft Office PowerPoint</Application>
  <PresentationFormat>Widescreen</PresentationFormat>
  <Paragraphs>60</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Arial</vt:lpstr>
      <vt:lpstr>Calibri</vt:lpstr>
      <vt:lpstr>Calibri Light</vt:lpstr>
      <vt:lpstr>Office Theme</vt:lpstr>
      <vt:lpstr>Oplign Activation Information Information in this packet includes: </vt:lpstr>
      <vt:lpstr>Gaining Portal Access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Calfee</dc:creator>
  <cp:lastModifiedBy>Gabbie Falletta</cp:lastModifiedBy>
  <cp:revision>59</cp:revision>
  <dcterms:created xsi:type="dcterms:W3CDTF">2022-09-23T14:25:08Z</dcterms:created>
  <dcterms:modified xsi:type="dcterms:W3CDTF">2026-01-08T18:35:09Z</dcterms:modified>
</cp:coreProperties>
</file>