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531" r:id="rId5"/>
  </p:sldMasterIdLst>
  <p:notesMasterIdLst>
    <p:notesMasterId r:id="rId17"/>
  </p:notesMasterIdLst>
  <p:handoutMasterIdLst>
    <p:handoutMasterId r:id="rId18"/>
  </p:handoutMasterIdLst>
  <p:sldIdLst>
    <p:sldId id="555" r:id="rId6"/>
    <p:sldId id="655" r:id="rId7"/>
    <p:sldId id="663" r:id="rId8"/>
    <p:sldId id="661" r:id="rId9"/>
    <p:sldId id="656" r:id="rId10"/>
    <p:sldId id="657" r:id="rId11"/>
    <p:sldId id="645" r:id="rId12"/>
    <p:sldId id="658" r:id="rId13"/>
    <p:sldId id="647" r:id="rId14"/>
    <p:sldId id="611" r:id="rId15"/>
    <p:sldId id="613"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CA"/>
    <a:srgbClr val="509E2F"/>
    <a:srgbClr val="005172"/>
    <a:srgbClr val="8FCAE7"/>
    <a:srgbClr val="BED6DB"/>
    <a:srgbClr val="0058C1"/>
    <a:srgbClr val="3333FF"/>
    <a:srgbClr val="0000CC"/>
    <a:srgbClr val="3366FF"/>
    <a:srgbClr val="0033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5" autoAdjust="0"/>
    <p:restoredTop sz="94231" autoAdjust="0"/>
  </p:normalViewPr>
  <p:slideViewPr>
    <p:cSldViewPr>
      <p:cViewPr varScale="1">
        <p:scale>
          <a:sx n="69" d="100"/>
          <a:sy n="69" d="100"/>
        </p:scale>
        <p:origin x="91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84"/>
    </p:cViewPr>
  </p:sorterViewPr>
  <p:notesViewPr>
    <p:cSldViewPr>
      <p:cViewPr varScale="1">
        <p:scale>
          <a:sx n="70" d="100"/>
          <a:sy n="70" d="100"/>
        </p:scale>
        <p:origin x="2646"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6725"/>
          </a:xfrm>
          <a:prstGeom prst="rect">
            <a:avLst/>
          </a:prstGeom>
        </p:spPr>
        <p:txBody>
          <a:bodyPr vert="horz" lIns="91427" tIns="45713" rIns="91427" bIns="45713"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6725"/>
          </a:xfrm>
          <a:prstGeom prst="rect">
            <a:avLst/>
          </a:prstGeom>
        </p:spPr>
        <p:txBody>
          <a:bodyPr vert="horz" lIns="91427" tIns="45713" rIns="91427" bIns="45713" rtlCol="0"/>
          <a:lstStyle>
            <a:lvl1pPr algn="r">
              <a:defRPr sz="1200"/>
            </a:lvl1pPr>
          </a:lstStyle>
          <a:p>
            <a:fld id="{0061CF04-AA38-437D-8C80-3C89C9E9F949}" type="datetimeFigureOut">
              <a:rPr lang="en-US" smtClean="0"/>
              <a:t>8/29/2018</a:t>
            </a:fld>
            <a:endParaRPr lang="en-US"/>
          </a:p>
        </p:txBody>
      </p:sp>
      <p:sp>
        <p:nvSpPr>
          <p:cNvPr id="4" name="Footer Placeholder 3"/>
          <p:cNvSpPr>
            <a:spLocks noGrp="1"/>
          </p:cNvSpPr>
          <p:nvPr>
            <p:ph type="ftr" sz="quarter" idx="2"/>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6725"/>
          </a:xfrm>
          <a:prstGeom prst="rect">
            <a:avLst/>
          </a:prstGeom>
        </p:spPr>
        <p:txBody>
          <a:bodyPr vert="horz" lIns="91427" tIns="45713" rIns="91427" bIns="45713" rtlCol="0" anchor="b"/>
          <a:lstStyle>
            <a:lvl1pPr algn="r">
              <a:defRPr sz="1200"/>
            </a:lvl1pPr>
          </a:lstStyle>
          <a:p>
            <a:fld id="{2B6D8C82-2CD7-4DD2-AF56-E711AF6A8101}" type="slidenum">
              <a:rPr lang="en-US" smtClean="0"/>
              <a:t>‹#›</a:t>
            </a:fld>
            <a:endParaRPr lang="en-US"/>
          </a:p>
        </p:txBody>
      </p:sp>
    </p:spTree>
    <p:extLst>
      <p:ext uri="{BB962C8B-B14F-4D97-AF65-F5344CB8AC3E}">
        <p14:creationId xmlns:p14="http://schemas.microsoft.com/office/powerpoint/2010/main" val="2202152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4820"/>
          </a:xfrm>
          <a:prstGeom prst="rect">
            <a:avLst/>
          </a:prstGeom>
        </p:spPr>
        <p:txBody>
          <a:bodyPr vert="horz" lIns="93144" tIns="46572" rIns="93144" bIns="46572" rtlCol="0"/>
          <a:lstStyle>
            <a:lvl1pPr algn="l">
              <a:defRPr sz="1200"/>
            </a:lvl1pPr>
          </a:lstStyle>
          <a:p>
            <a:endParaRPr lang="en-US" dirty="0"/>
          </a:p>
        </p:txBody>
      </p:sp>
      <p:sp>
        <p:nvSpPr>
          <p:cNvPr id="3" name="Date Placeholder 2"/>
          <p:cNvSpPr>
            <a:spLocks noGrp="1"/>
          </p:cNvSpPr>
          <p:nvPr>
            <p:ph type="dt" idx="1"/>
          </p:nvPr>
        </p:nvSpPr>
        <p:spPr>
          <a:xfrm>
            <a:off x="3970940" y="2"/>
            <a:ext cx="3037840" cy="464820"/>
          </a:xfrm>
          <a:prstGeom prst="rect">
            <a:avLst/>
          </a:prstGeom>
        </p:spPr>
        <p:txBody>
          <a:bodyPr vert="horz" lIns="93144" tIns="46572" rIns="93144" bIns="46572" rtlCol="0"/>
          <a:lstStyle>
            <a:lvl1pPr algn="r">
              <a:defRPr sz="1200"/>
            </a:lvl1pPr>
          </a:lstStyle>
          <a:p>
            <a:fld id="{AFF22D32-3891-482D-B793-CA0789FCCF8F}" type="datetimeFigureOut">
              <a:rPr lang="en-US" smtClean="0"/>
              <a:t>8/29/2018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4" tIns="46572" rIns="93144"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4" tIns="46572" rIns="93144" bIns="465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44" tIns="46572" rIns="93144"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44" tIns="46572" rIns="93144" bIns="46572" rtlCol="0" anchor="b"/>
          <a:lstStyle>
            <a:lvl1pPr algn="r">
              <a:defRPr sz="1200"/>
            </a:lvl1pPr>
          </a:lstStyle>
          <a:p>
            <a:fld id="{FE89527D-A296-4305-9998-E8E92CCDFFC6}" type="slidenum">
              <a:rPr lang="en-US" smtClean="0"/>
              <a:t>‹#›</a:t>
            </a:fld>
            <a:endParaRPr lang="en-US" dirty="0"/>
          </a:p>
        </p:txBody>
      </p:sp>
    </p:spTree>
    <p:extLst>
      <p:ext uri="{BB962C8B-B14F-4D97-AF65-F5344CB8AC3E}">
        <p14:creationId xmlns:p14="http://schemas.microsoft.com/office/powerpoint/2010/main" val="2096834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355600"/>
            <a:ext cx="5607050" cy="4206875"/>
          </a:xfrm>
        </p:spPr>
      </p:sp>
      <p:sp>
        <p:nvSpPr>
          <p:cNvPr id="3" name="Notes Placeholder 2"/>
          <p:cNvSpPr>
            <a:spLocks noGrp="1"/>
          </p:cNvSpPr>
          <p:nvPr>
            <p:ph type="body" idx="1"/>
          </p:nvPr>
        </p:nvSpPr>
        <p:spPr>
          <a:xfrm>
            <a:off x="701040" y="4682615"/>
            <a:ext cx="5608320" cy="3660458"/>
          </a:xfrm>
        </p:spPr>
        <p:txBody>
          <a:bodyPr/>
          <a:lstStyle/>
          <a:p>
            <a:endParaRPr lang="en-US" dirty="0"/>
          </a:p>
        </p:txBody>
      </p:sp>
      <p:sp>
        <p:nvSpPr>
          <p:cNvPr id="4" name="Slide Number Placeholder 3"/>
          <p:cNvSpPr>
            <a:spLocks noGrp="1"/>
          </p:cNvSpPr>
          <p:nvPr>
            <p:ph type="sldNum" sz="quarter" idx="10"/>
          </p:nvPr>
        </p:nvSpPr>
        <p:spPr/>
        <p:txBody>
          <a:bodyPr/>
          <a:lstStyle/>
          <a:p>
            <a:fld id="{DCDF8354-9E1B-467C-9064-63A1F733E5D2}" type="slidenum">
              <a:rPr lang="en-US" smtClean="0">
                <a:solidFill>
                  <a:prstClr val="black"/>
                </a:solidFill>
              </a: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850787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Online: If a member already</a:t>
            </a:r>
            <a:r>
              <a:rPr lang="en-US" baseline="0" dirty="0"/>
              <a:t> has a username/password they will not have to change that</a:t>
            </a:r>
          </a:p>
          <a:p>
            <a:pPr marL="171450" indent="-171450">
              <a:buFont typeface="Arial" panose="020B0604020202020204" pitchFamily="34" charset="0"/>
              <a:buChar char="•"/>
            </a:pPr>
            <a:r>
              <a:rPr lang="en-US" baseline="0" dirty="0"/>
              <a:t>All members will have to register on the App</a:t>
            </a:r>
            <a:endParaRPr lang="en-US" dirty="0"/>
          </a:p>
        </p:txBody>
      </p:sp>
      <p:sp>
        <p:nvSpPr>
          <p:cNvPr id="4" name="Slide Number Placeholder 3"/>
          <p:cNvSpPr>
            <a:spLocks noGrp="1"/>
          </p:cNvSpPr>
          <p:nvPr>
            <p:ph type="sldNum" sz="quarter" idx="10"/>
          </p:nvPr>
        </p:nvSpPr>
        <p:spPr/>
        <p:txBody>
          <a:bodyPr/>
          <a:lstStyle/>
          <a:p>
            <a:fld id="{FE89527D-A296-4305-9998-E8E92CCDFFC6}" type="slidenum">
              <a:rPr lang="en-US" smtClean="0"/>
              <a:t>3</a:t>
            </a:fld>
            <a:endParaRPr lang="en-US" dirty="0"/>
          </a:p>
        </p:txBody>
      </p:sp>
    </p:spTree>
    <p:extLst>
      <p:ext uri="{BB962C8B-B14F-4D97-AF65-F5344CB8AC3E}">
        <p14:creationId xmlns:p14="http://schemas.microsoft.com/office/powerpoint/2010/main" val="402910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515938"/>
            <a:ext cx="5607050" cy="4206875"/>
          </a:xfrm>
        </p:spPr>
      </p:sp>
      <p:sp>
        <p:nvSpPr>
          <p:cNvPr id="3" name="Notes Placeholder 2"/>
          <p:cNvSpPr>
            <a:spLocks noGrp="1"/>
          </p:cNvSpPr>
          <p:nvPr>
            <p:ph type="body" idx="1"/>
          </p:nvPr>
        </p:nvSpPr>
        <p:spPr>
          <a:xfrm>
            <a:off x="701041" y="5010606"/>
            <a:ext cx="5608320" cy="3660458"/>
          </a:xfrm>
        </p:spPr>
        <p:txBody>
          <a:bodyPr/>
          <a:lstStyle/>
          <a:p>
            <a:endParaRPr lang="en-US" dirty="0"/>
          </a:p>
        </p:txBody>
      </p:sp>
      <p:sp>
        <p:nvSpPr>
          <p:cNvPr id="4" name="Slide Number Placeholder 3"/>
          <p:cNvSpPr>
            <a:spLocks noGrp="1"/>
          </p:cNvSpPr>
          <p:nvPr>
            <p:ph type="sldNum" sz="quarter" idx="10"/>
          </p:nvPr>
        </p:nvSpPr>
        <p:spPr/>
        <p:txBody>
          <a:bodyPr/>
          <a:lstStyle/>
          <a:p>
            <a:fld id="{DCDF8354-9E1B-467C-9064-63A1F733E5D2}" type="slidenum">
              <a:rPr lang="en-US" smtClean="0">
                <a:solidFill>
                  <a:prstClr val="black"/>
                </a:solidFill>
              </a:rPr>
              <a:pPr/>
              <a:t>4</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157334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12763"/>
            <a:ext cx="5614988" cy="4211637"/>
          </a:xfrm>
        </p:spPr>
      </p:sp>
      <p:sp>
        <p:nvSpPr>
          <p:cNvPr id="3" name="Notes Placeholder 2"/>
          <p:cNvSpPr>
            <a:spLocks noGrp="1"/>
          </p:cNvSpPr>
          <p:nvPr>
            <p:ph type="body" idx="1"/>
          </p:nvPr>
        </p:nvSpPr>
        <p:spPr>
          <a:xfrm>
            <a:off x="76201" y="4899208"/>
            <a:ext cx="6803136" cy="3755950"/>
          </a:xfrm>
        </p:spPr>
        <p:txBody>
          <a:bodyPr/>
          <a:lstStyle/>
          <a:p>
            <a:pPr defTabSz="916272">
              <a:defRPr/>
            </a:pPr>
            <a:endParaRPr lang="en-US" sz="11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DCDF8354-9E1B-467C-9064-63A1F733E5D2}" type="slidenum">
              <a:rPr lang="en-US" smtClean="0">
                <a:solidFill>
                  <a:prstClr val="black"/>
                </a:solidFill>
              </a:rPr>
              <a:pPr/>
              <a:t>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287730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12763"/>
            <a:ext cx="5614988" cy="4211637"/>
          </a:xfrm>
        </p:spPr>
      </p:sp>
      <p:sp>
        <p:nvSpPr>
          <p:cNvPr id="3" name="Notes Placeholder 2"/>
          <p:cNvSpPr>
            <a:spLocks noGrp="1"/>
          </p:cNvSpPr>
          <p:nvPr>
            <p:ph type="body" idx="1"/>
          </p:nvPr>
        </p:nvSpPr>
        <p:spPr>
          <a:xfrm>
            <a:off x="89779" y="2523160"/>
            <a:ext cx="6803136" cy="6414391"/>
          </a:xfrm>
        </p:spPr>
        <p:txBody>
          <a:bodyPr/>
          <a:lstStyle/>
          <a:p>
            <a:pPr defTabSz="914266">
              <a:defRPr/>
            </a:pP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916272">
              <a:defRPr/>
            </a:pPr>
            <a:endParaRPr lang="en-US" sz="11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DCDF8354-9E1B-467C-9064-63A1F733E5D2}" type="slidenum">
              <a:rPr lang="en-US" smtClean="0">
                <a:solidFill>
                  <a:prstClr val="black"/>
                </a:solidFill>
              </a:rPr>
              <a:pPr/>
              <a:t>9</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13156379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12763"/>
            <a:ext cx="5614988" cy="4211637"/>
          </a:xfrm>
        </p:spPr>
      </p:sp>
      <p:sp>
        <p:nvSpPr>
          <p:cNvPr id="3" name="Notes Placeholder 2"/>
          <p:cNvSpPr>
            <a:spLocks noGrp="1"/>
          </p:cNvSpPr>
          <p:nvPr>
            <p:ph type="body" idx="1"/>
          </p:nvPr>
        </p:nvSpPr>
        <p:spPr>
          <a:xfrm>
            <a:off x="89779" y="2523160"/>
            <a:ext cx="6803136" cy="6414391"/>
          </a:xfrm>
        </p:spPr>
        <p:txBody>
          <a:bodyPr/>
          <a:lstStyle/>
          <a:p>
            <a:pPr defTabSz="914266">
              <a:defRPr/>
            </a:pP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916272">
              <a:defRPr/>
            </a:pPr>
            <a:endParaRPr lang="en-US" sz="11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DCDF8354-9E1B-467C-9064-63A1F733E5D2}" type="slidenum">
              <a:rPr lang="en-US" smtClean="0">
                <a:solidFill>
                  <a:prstClr val="black"/>
                </a:solidFill>
              </a:rPr>
              <a:pPr/>
              <a:t>10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1187149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512763"/>
            <a:ext cx="5614988" cy="4211637"/>
          </a:xfrm>
        </p:spPr>
      </p:sp>
      <p:sp>
        <p:nvSpPr>
          <p:cNvPr id="3" name="Notes Placeholder 2"/>
          <p:cNvSpPr>
            <a:spLocks noGrp="1"/>
          </p:cNvSpPr>
          <p:nvPr>
            <p:ph type="body" idx="1"/>
          </p:nvPr>
        </p:nvSpPr>
        <p:spPr>
          <a:xfrm>
            <a:off x="89779" y="2523160"/>
            <a:ext cx="6803136" cy="6414391"/>
          </a:xfrm>
        </p:spPr>
        <p:txBody>
          <a:bodyPr/>
          <a:lstStyle/>
          <a:p>
            <a:pPr defTabSz="914266">
              <a:defRPr/>
            </a:pPr>
            <a:endParaRPr lang="en-US" sz="1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916272">
              <a:defRPr/>
            </a:pPr>
            <a:endParaRPr lang="en-US" sz="1100"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DCDF8354-9E1B-467C-9064-63A1F733E5D2}" type="slidenum">
              <a:rPr lang="en-US" smtClean="0">
                <a:solidFill>
                  <a:prstClr val="black"/>
                </a:solidFill>
              </a:rPr>
              <a:pPr/>
              <a:t>11</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3755009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12199" t="2534"/>
          <a:stretch/>
        </p:blipFill>
        <p:spPr>
          <a:xfrm>
            <a:off x="0" y="609600"/>
            <a:ext cx="9144000" cy="6248400"/>
          </a:xfrm>
          <a:prstGeom prst="rect">
            <a:avLst/>
          </a:prstGeom>
        </p:spPr>
      </p:pic>
      <p:sp>
        <p:nvSpPr>
          <p:cNvPr id="9" name="Rectangle 8"/>
          <p:cNvSpPr/>
          <p:nvPr userDrawn="1"/>
        </p:nvSpPr>
        <p:spPr>
          <a:xfrm>
            <a:off x="4656667" y="0"/>
            <a:ext cx="3801533" cy="5638800"/>
          </a:xfrm>
          <a:prstGeom prst="rect">
            <a:avLst/>
          </a:prstGeom>
          <a:solidFill>
            <a:srgbClr val="009B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ctrTitle" hasCustomPrompt="1"/>
          </p:nvPr>
        </p:nvSpPr>
        <p:spPr>
          <a:xfrm>
            <a:off x="4884143" y="3225799"/>
            <a:ext cx="3211086" cy="1095375"/>
          </a:xfrm>
        </p:spPr>
        <p:txBody>
          <a:bodyPr>
            <a:normAutofit/>
          </a:bodyPr>
          <a:lstStyle>
            <a:lvl1pPr algn="l">
              <a:defRPr sz="2900" b="1" baseline="0">
                <a:solidFill>
                  <a:srgbClr val="8FCBEC"/>
                </a:solidFill>
                <a:latin typeface="Verdana"/>
                <a:cs typeface="Verdana"/>
              </a:defRPr>
            </a:lvl1pPr>
          </a:lstStyle>
          <a:p>
            <a:r>
              <a:rPr lang="en-US" dirty="0"/>
              <a:t>Header</a:t>
            </a:r>
          </a:p>
        </p:txBody>
      </p:sp>
      <p:sp>
        <p:nvSpPr>
          <p:cNvPr id="3" name="Subtitle 2"/>
          <p:cNvSpPr>
            <a:spLocks noGrp="1"/>
          </p:cNvSpPr>
          <p:nvPr>
            <p:ph type="subTitle" idx="1" hasCustomPrompt="1"/>
          </p:nvPr>
        </p:nvSpPr>
        <p:spPr>
          <a:xfrm>
            <a:off x="4884143" y="4433887"/>
            <a:ext cx="3211086" cy="1007533"/>
          </a:xfrm>
        </p:spPr>
        <p:txBody>
          <a:bodyPr>
            <a:normAutofit/>
          </a:bodyPr>
          <a:lstStyle>
            <a:lvl1pPr marL="0" indent="0" algn="l">
              <a:buNone/>
              <a:defRPr sz="1800" b="0" baseline="0">
                <a:solidFill>
                  <a:schemeClr val="bg1"/>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
        <p:nvSpPr>
          <p:cNvPr id="6" name="Slide Number Placeholder 5"/>
          <p:cNvSpPr>
            <a:spLocks noGrp="1"/>
          </p:cNvSpPr>
          <p:nvPr>
            <p:ph type="sldNum" sz="quarter" idx="12"/>
          </p:nvPr>
        </p:nvSpPr>
        <p:spPr>
          <a:xfrm>
            <a:off x="6934200" y="6400800"/>
            <a:ext cx="2133600" cy="365125"/>
          </a:xfrm>
        </p:spPr>
        <p:txBody>
          <a:bodyPr/>
          <a:lstStyle>
            <a:lvl1pPr algn="r">
              <a:defRPr/>
            </a:lvl1pPr>
          </a:lstStyle>
          <a:p>
            <a:fld id="{8F0B0EB5-9E2B-7441-A264-5D13744D87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706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p:cNvSpPr>
            <a:spLocks noGrp="1"/>
          </p:cNvSpPr>
          <p:nvPr>
            <p:ph type="ftr" sz="quarter" idx="11"/>
          </p:nvPr>
        </p:nvSpPr>
        <p:spPr>
          <a:xfrm>
            <a:off x="3124200" y="6356350"/>
            <a:ext cx="2895600" cy="365125"/>
          </a:xfrm>
          <a:prstGeom prst="rect">
            <a:avLst/>
          </a:prstGeom>
        </p:spPr>
        <p:txBody>
          <a:bodyPr/>
          <a:lstStyle>
            <a:lvl1pPr algn="ctr">
              <a:defRPr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solidFill>
                <a:prstClr val="black">
                  <a:lumMod val="65000"/>
                  <a:lumOff val="35000"/>
                </a:prstClr>
              </a:solidFill>
            </a:endParaRPr>
          </a:p>
        </p:txBody>
      </p:sp>
      <p:sp>
        <p:nvSpPr>
          <p:cNvPr id="4" name="Title 3"/>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lvl1pPr>
              <a:defRPr>
                <a:solidFill>
                  <a:schemeClr val="tx1">
                    <a:lumMod val="65000"/>
                    <a:lumOff val="35000"/>
                  </a:schemeClr>
                </a:solidFill>
              </a:defRPr>
            </a:lvl1pPr>
          </a:lstStyle>
          <a:p>
            <a:pPr defTabSz="457200"/>
            <a:fld id="{8F0B0EB5-9E2B-7441-A264-5D13744D87DA}" type="slidenum">
              <a:rPr lang="en-US" smtClean="0"/>
              <a:pPr defTabSz="45720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28089" y="109961"/>
            <a:ext cx="3535692" cy="431508"/>
          </a:xfrm>
          <a:prstGeom prst="rect">
            <a:avLst/>
          </a:prstGeom>
        </p:spPr>
      </p:pic>
    </p:spTree>
    <p:extLst>
      <p:ext uri="{BB962C8B-B14F-4D97-AF65-F5344CB8AC3E}">
        <p14:creationId xmlns:p14="http://schemas.microsoft.com/office/powerpoint/2010/main" val="314777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lgn="ctr">
              <a:defRPr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8F0B0EB5-9E2B-7441-A264-5D13744D87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279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8F0B0EB5-9E2B-7441-A264-5D13744D87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014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8F0B0EB5-9E2B-7441-A264-5D13744D87DA}" type="slidenum">
              <a:rPr lang="en-US" smtClean="0">
                <a:solidFill>
                  <a:prstClr val="black">
                    <a:tint val="75000"/>
                  </a:prstClr>
                </a:solidFill>
              </a:rPr>
              <a:pPr/>
              <a:t>‹#›</a:t>
            </a:fld>
            <a:endParaRPr lang="en-US" dirty="0">
              <a:solidFill>
                <a:prstClr val="black">
                  <a:tint val="75000"/>
                </a:prstClr>
              </a:solidFill>
            </a:endParaRPr>
          </a:p>
        </p:txBody>
      </p:sp>
      <p:sp>
        <p:nvSpPr>
          <p:cNvPr id="5" name="Slide Number Placeholder 10"/>
          <p:cNvSpPr txBox="1">
            <a:spLocks/>
          </p:cNvSpPr>
          <p:nvPr userDrawn="1"/>
        </p:nvSpPr>
        <p:spPr>
          <a:xfrm>
            <a:off x="8254181" y="6333612"/>
            <a:ext cx="609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0B0EB5-9E2B-7441-A264-5D13744D87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6857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46138"/>
            <a:ext cx="8229600" cy="8790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859851"/>
            <a:ext cx="8229600" cy="4225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254181" y="6333613"/>
            <a:ext cx="609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F0B0EB5-9E2B-7441-A264-5D13744D87DA}" type="slidenum">
              <a:rPr lang="en-US" smtClean="0">
                <a:solidFill>
                  <a:prstClr val="black">
                    <a:tint val="75000"/>
                  </a:prstClr>
                </a:solidFill>
              </a:rPr>
              <a:pPr defTabSz="457200"/>
              <a:t>‹#›</a:t>
            </a:fld>
            <a:endParaRPr lang="en-US" dirty="0">
              <a:solidFill>
                <a:prstClr val="black">
                  <a:tint val="75000"/>
                </a:prstClr>
              </a:solidFill>
            </a:endParaRPr>
          </a:p>
        </p:txBody>
      </p:sp>
      <p:sp>
        <p:nvSpPr>
          <p:cNvPr id="7" name="Rectangle 6"/>
          <p:cNvSpPr/>
          <p:nvPr userDrawn="1"/>
        </p:nvSpPr>
        <p:spPr>
          <a:xfrm>
            <a:off x="0" y="0"/>
            <a:ext cx="9144000" cy="625609"/>
          </a:xfrm>
          <a:prstGeom prst="rect">
            <a:avLst/>
          </a:prstGeom>
          <a:solidFill>
            <a:srgbClr val="009B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Footer Placeholder 5"/>
          <p:cNvSpPr>
            <a:spLocks noGrp="1"/>
          </p:cNvSpPr>
          <p:nvPr>
            <p:ph type="ftr" sz="quarter" idx="3"/>
          </p:nvPr>
        </p:nvSpPr>
        <p:spPr>
          <a:xfrm>
            <a:off x="3124200" y="6356350"/>
            <a:ext cx="2895600" cy="365125"/>
          </a:xfrm>
          <a:prstGeom prst="rect">
            <a:avLst/>
          </a:prstGeom>
        </p:spPr>
        <p:txBody>
          <a:bodyPr/>
          <a:lstStyle>
            <a:lvl1pPr algn="ctr">
              <a:defRPr b="1">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defTabSz="457200"/>
            <a:endParaRPr lang="en-US" dirty="0">
              <a:solidFill>
                <a:prstClr val="black">
                  <a:lumMod val="65000"/>
                  <a:lumOff val="35000"/>
                </a:prstClr>
              </a:solidFill>
            </a:endParaRPr>
          </a:p>
        </p:txBody>
      </p:sp>
    </p:spTree>
    <p:extLst>
      <p:ext uri="{BB962C8B-B14F-4D97-AF65-F5344CB8AC3E}">
        <p14:creationId xmlns:p14="http://schemas.microsoft.com/office/powerpoint/2010/main" val="68947242"/>
      </p:ext>
    </p:extLst>
  </p:cSld>
  <p:clrMap bg1="lt1" tx1="dk1" bg2="lt2" tx2="dk2" accent1="accent1" accent2="accent2" accent3="accent3" accent4="accent4" accent5="accent5" accent6="accent6" hlink="hlink" folHlink="folHlink"/>
  <p:sldLayoutIdLst>
    <p:sldLayoutId id="2147484532" r:id="rId1"/>
    <p:sldLayoutId id="2147484533" r:id="rId2"/>
    <p:sldLayoutId id="2147484534" r:id="rId3"/>
    <p:sldLayoutId id="2147484535" r:id="rId4"/>
    <p:sldLayoutId id="214748453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3200" b="1" kern="1200">
          <a:solidFill>
            <a:schemeClr val="tx1">
              <a:lumMod val="65000"/>
              <a:lumOff val="35000"/>
            </a:schemeClr>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400" kern="1200">
          <a:solidFill>
            <a:schemeClr val="tx1">
              <a:lumMod val="65000"/>
              <a:lumOff val="35000"/>
            </a:schemeClr>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Verdana"/>
          <a:ea typeface="+mn-ea"/>
          <a:cs typeface="Verdana"/>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Verdana"/>
          <a:ea typeface="+mn-ea"/>
          <a:cs typeface="Verdana"/>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9969" y="1295400"/>
            <a:ext cx="3810000" cy="1857375"/>
          </a:xfrm>
        </p:spPr>
        <p:txBody>
          <a:bodyPr>
            <a:normAutofit/>
          </a:bodyPr>
          <a:lstStyle/>
          <a:p>
            <a:pPr algn="ctr"/>
            <a:r>
              <a:rPr lang="en-US" dirty="0">
                <a:solidFill>
                  <a:schemeClr val="bg1"/>
                </a:solidFill>
              </a:rPr>
              <a:t>A Healthier You </a:t>
            </a:r>
            <a:r>
              <a:rPr lang="en-US" dirty="0"/>
              <a:t/>
            </a:r>
            <a:br>
              <a:rPr lang="en-US" dirty="0"/>
            </a:br>
            <a:endParaRPr lang="en-US" sz="2700" b="0" dirty="0">
              <a:solidFill>
                <a:srgbClr val="BED6DB"/>
              </a:solidFill>
              <a:latin typeface="Arial Narrow" panose="020B060602020203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89185">
            <a:off x="934746" y="1691973"/>
            <a:ext cx="2670766" cy="4750402"/>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395" y="3733800"/>
            <a:ext cx="1375148" cy="1338960"/>
          </a:xfrm>
          <a:prstGeom prst="rect">
            <a:avLst/>
          </a:prstGeom>
        </p:spPr>
      </p:pic>
    </p:spTree>
    <p:extLst>
      <p:ext uri="{BB962C8B-B14F-4D97-AF65-F5344CB8AC3E}">
        <p14:creationId xmlns:p14="http://schemas.microsoft.com/office/powerpoint/2010/main" val="206254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458200" y="6372611"/>
            <a:ext cx="609600" cy="365125"/>
          </a:xfrm>
        </p:spPr>
        <p:txBody>
          <a:bodyPr/>
          <a:lstStyle/>
          <a:p>
            <a:pPr defTabSz="457200"/>
            <a:fld id="{8F0B0EB5-9E2B-7441-A264-5D13744D87DA}" type="slidenum">
              <a:rPr lang="en-US" smtClean="0"/>
              <a:pPr defTabSz="457200"/>
              <a:t>10</a:t>
            </a:fld>
            <a:endParaRPr lang="en-US" dirty="0"/>
          </a:p>
        </p:txBody>
      </p:sp>
      <p:sp>
        <p:nvSpPr>
          <p:cNvPr id="5" name="Title 6"/>
          <p:cNvSpPr>
            <a:spLocks noGrp="1"/>
          </p:cNvSpPr>
          <p:nvPr>
            <p:ph type="title"/>
          </p:nvPr>
        </p:nvSpPr>
        <p:spPr>
          <a:xfrm>
            <a:off x="304800" y="910897"/>
            <a:ext cx="8229600" cy="620461"/>
          </a:xfrm>
        </p:spPr>
        <p:txBody>
          <a:bodyPr vert="horz" lIns="91440" tIns="45720" rIns="91440" bIns="45720" rtlCol="0" anchor="ctr">
            <a:noAutofit/>
          </a:bodyPr>
          <a:lstStyle/>
          <a:p>
            <a:r>
              <a:rPr lang="en-US" sz="2800" b="1" dirty="0">
                <a:solidFill>
                  <a:srgbClr val="0085CA"/>
                </a:solidFill>
                <a:latin typeface="Verdana" panose="020B0604030504040204" pitchFamily="34" charset="0"/>
                <a:ea typeface="Verdana" panose="020B0604030504040204" pitchFamily="34" charset="0"/>
                <a:cs typeface="Verdana" panose="020B0604030504040204" pitchFamily="34" charset="0"/>
              </a:rPr>
              <a:t>Device Integration – Activity Trackers and Smart Weight Scales</a:t>
            </a: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641570"/>
            <a:ext cx="2057400" cy="1475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9828" y="4454708"/>
            <a:ext cx="1753129" cy="1847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5"/>
          <a:srcRect l="51111" t="34000" r="12778" b="30444"/>
          <a:stretch/>
        </p:blipFill>
        <p:spPr>
          <a:xfrm>
            <a:off x="609600" y="4698600"/>
            <a:ext cx="2209801" cy="1359877"/>
          </a:xfrm>
          <a:prstGeom prst="rect">
            <a:avLst/>
          </a:prstGeom>
        </p:spPr>
      </p:pic>
      <p:grpSp>
        <p:nvGrpSpPr>
          <p:cNvPr id="9" name="Group 8"/>
          <p:cNvGrpSpPr/>
          <p:nvPr/>
        </p:nvGrpSpPr>
        <p:grpSpPr>
          <a:xfrm>
            <a:off x="349786" y="1729145"/>
            <a:ext cx="8032214" cy="1629237"/>
            <a:chOff x="349786" y="1418763"/>
            <a:chExt cx="8032214" cy="1629237"/>
          </a:xfrm>
        </p:grpSpPr>
        <p:sp>
          <p:nvSpPr>
            <p:cNvPr id="10" name="Content Placeholder 2"/>
            <p:cNvSpPr txBox="1">
              <a:spLocks/>
            </p:cNvSpPr>
            <p:nvPr/>
          </p:nvSpPr>
          <p:spPr>
            <a:xfrm>
              <a:off x="349786" y="1418763"/>
              <a:ext cx="3505200" cy="1629237"/>
            </a:xfrm>
            <a:prstGeom prst="rect">
              <a:avLst/>
            </a:prstGeom>
          </p:spPr>
          <p:txBody>
            <a:bodyPr>
              <a:noAutofit/>
            </a:bodyPr>
            <a:lstStyle>
              <a:lvl1pPr marL="342900" indent="-342900" algn="l" defTabSz="457200" rtl="0" eaLnBrk="1" latinLnBrk="0" hangingPunct="1">
                <a:spcBef>
                  <a:spcPts val="1872"/>
                </a:spcBef>
                <a:buFont typeface="Arial"/>
                <a:buChar char="•"/>
                <a:defRPr sz="2300" b="1" kern="1200">
                  <a:solidFill>
                    <a:srgbClr val="00345D"/>
                  </a:solidFill>
                  <a:latin typeface="Verdana"/>
                  <a:ea typeface="+mn-ea"/>
                  <a:cs typeface="Verdana"/>
                </a:defRPr>
              </a:lvl1pPr>
              <a:lvl2pPr marL="742950" indent="-285750" algn="l" defTabSz="457200" rtl="0" eaLnBrk="1" latinLnBrk="0" hangingPunct="1">
                <a:lnSpc>
                  <a:spcPct val="100000"/>
                </a:lnSpc>
                <a:spcBef>
                  <a:spcPts val="1176"/>
                </a:spcBef>
                <a:spcAft>
                  <a:spcPts val="0"/>
                </a:spcAft>
                <a:buFont typeface="Arial"/>
                <a:buChar char="–"/>
                <a:defRPr sz="2000" kern="1200">
                  <a:solidFill>
                    <a:srgbClr val="00345D"/>
                  </a:solidFill>
                  <a:latin typeface="Verdana"/>
                  <a:ea typeface="+mn-ea"/>
                  <a:cs typeface="Verdana"/>
                </a:defRPr>
              </a:lvl2pPr>
              <a:lvl3pPr marL="1143000" indent="-228600" algn="l" defTabSz="457200" rtl="0" eaLnBrk="1" latinLnBrk="0" hangingPunct="1">
                <a:spcBef>
                  <a:spcPct val="20000"/>
                </a:spcBef>
                <a:buFont typeface="Arial"/>
                <a:buChar char="•"/>
                <a:defRPr sz="1600" kern="1200">
                  <a:solidFill>
                    <a:srgbClr val="00345D"/>
                  </a:solidFill>
                  <a:latin typeface="Verdana"/>
                  <a:ea typeface="+mn-ea"/>
                  <a:cs typeface="Verdana"/>
                </a:defRPr>
              </a:lvl3pPr>
              <a:lvl4pPr marL="1600200" indent="-228600" algn="l" defTabSz="457200" rtl="0" eaLnBrk="1" latinLnBrk="0" hangingPunct="1">
                <a:spcBef>
                  <a:spcPct val="20000"/>
                </a:spcBef>
                <a:buFont typeface="Arial"/>
                <a:buChar char="–"/>
                <a:defRPr sz="1400" kern="1200">
                  <a:solidFill>
                    <a:srgbClr val="00345D"/>
                  </a:solidFill>
                  <a:latin typeface="Verdana"/>
                  <a:ea typeface="+mn-ea"/>
                  <a:cs typeface="Verdana"/>
                </a:defRPr>
              </a:lvl4pPr>
              <a:lvl5pPr marL="2057400" indent="-228600" algn="l" defTabSz="457200" rtl="0" eaLnBrk="1" latinLnBrk="0" hangingPunct="1">
                <a:spcBef>
                  <a:spcPct val="20000"/>
                </a:spcBef>
                <a:buFont typeface="Arial"/>
                <a:buChar char="»"/>
                <a:defRPr sz="1200" kern="1200">
                  <a:solidFill>
                    <a:srgbClr val="00345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SzPct val="120000"/>
                <a:buNone/>
              </a:pPr>
              <a:r>
                <a:rPr lang="en-US" sz="1600" b="0" dirty="0">
                  <a:solidFill>
                    <a:srgbClr val="0085CA"/>
                  </a:solidFill>
                </a:rPr>
                <a:t>Currently Integrated with:</a:t>
              </a:r>
            </a:p>
            <a:p>
              <a:pPr lvl="1">
                <a:spcBef>
                  <a:spcPts val="0"/>
                </a:spcBef>
                <a:spcAft>
                  <a:spcPts val="300"/>
                </a:spcAft>
                <a:buFont typeface="Wingdings" panose="05000000000000000000" pitchFamily="2" charset="2"/>
                <a:buChar char="§"/>
              </a:pPr>
              <a:r>
                <a:rPr lang="en-US" altLang="en-US" sz="1400" dirty="0">
                  <a:solidFill>
                    <a:srgbClr val="003359"/>
                  </a:solidFill>
                  <a:latin typeface="Verdana" panose="020B0604030504040204" pitchFamily="34" charset="0"/>
                  <a:ea typeface="Verdana" panose="020B0604030504040204" pitchFamily="34" charset="0"/>
                  <a:cs typeface="Verdana" panose="020B0604030504040204" pitchFamily="34" charset="0"/>
                </a:rPr>
                <a:t>Garmin</a:t>
              </a:r>
            </a:p>
            <a:p>
              <a:pPr lvl="1">
                <a:spcBef>
                  <a:spcPts val="0"/>
                </a:spcBef>
                <a:spcAft>
                  <a:spcPts val="300"/>
                </a:spcAft>
                <a:buFont typeface="Wingdings" panose="05000000000000000000" pitchFamily="2" charset="2"/>
                <a:buChar char="§"/>
              </a:pPr>
              <a:r>
                <a:rPr lang="en-US" altLang="en-US" sz="1400" dirty="0" err="1">
                  <a:solidFill>
                    <a:srgbClr val="003359"/>
                  </a:solidFill>
                  <a:latin typeface="Verdana" panose="020B0604030504040204" pitchFamily="34" charset="0"/>
                  <a:ea typeface="Verdana" panose="020B0604030504040204" pitchFamily="34" charset="0"/>
                  <a:cs typeface="Verdana" panose="020B0604030504040204" pitchFamily="34" charset="0"/>
                </a:rPr>
                <a:t>FitBit</a:t>
              </a:r>
              <a:endParaRPr lang="en-US" altLang="en-US" sz="1400" dirty="0">
                <a:solidFill>
                  <a:srgbClr val="003359"/>
                </a:solidFill>
                <a:latin typeface="Verdana" panose="020B0604030504040204" pitchFamily="34" charset="0"/>
                <a:ea typeface="Verdana" panose="020B0604030504040204" pitchFamily="34" charset="0"/>
                <a:cs typeface="Verdana" panose="020B0604030504040204" pitchFamily="34" charset="0"/>
              </a:endParaRPr>
            </a:p>
            <a:p>
              <a:pPr lvl="1">
                <a:spcBef>
                  <a:spcPts val="0"/>
                </a:spcBef>
                <a:spcAft>
                  <a:spcPts val="300"/>
                </a:spcAft>
                <a:buFont typeface="Wingdings" panose="05000000000000000000" pitchFamily="2" charset="2"/>
                <a:buChar char="§"/>
              </a:pPr>
              <a:r>
                <a:rPr lang="en-US" altLang="en-US" sz="1400" dirty="0" err="1">
                  <a:solidFill>
                    <a:srgbClr val="003359"/>
                  </a:solidFill>
                  <a:latin typeface="Verdana" panose="020B0604030504040204" pitchFamily="34" charset="0"/>
                  <a:ea typeface="Verdana" panose="020B0604030504040204" pitchFamily="34" charset="0"/>
                  <a:cs typeface="Verdana" panose="020B0604030504040204" pitchFamily="34" charset="0"/>
                </a:rPr>
                <a:t>BodyMedia</a:t>
              </a:r>
              <a:endParaRPr lang="en-US" altLang="en-US" sz="1400" dirty="0">
                <a:solidFill>
                  <a:srgbClr val="003359"/>
                </a:solidFill>
                <a:latin typeface="Verdana" panose="020B0604030504040204" pitchFamily="34" charset="0"/>
                <a:ea typeface="Verdana" panose="020B0604030504040204" pitchFamily="34" charset="0"/>
                <a:cs typeface="Verdana" panose="020B0604030504040204" pitchFamily="34" charset="0"/>
              </a:endParaRPr>
            </a:p>
            <a:p>
              <a:pPr lvl="1">
                <a:spcBef>
                  <a:spcPts val="0"/>
                </a:spcBef>
                <a:spcAft>
                  <a:spcPts val="300"/>
                </a:spcAft>
                <a:buFont typeface="Wingdings" panose="05000000000000000000" pitchFamily="2" charset="2"/>
                <a:buChar char="§"/>
              </a:pPr>
              <a:r>
                <a:rPr lang="en-US" altLang="en-US" sz="1400" dirty="0">
                  <a:solidFill>
                    <a:srgbClr val="003359"/>
                  </a:solidFill>
                  <a:latin typeface="Verdana" panose="020B0604030504040204" pitchFamily="34" charset="0"/>
                  <a:ea typeface="Verdana" panose="020B0604030504040204" pitchFamily="34" charset="0"/>
                  <a:cs typeface="Verdana" panose="020B0604030504040204" pitchFamily="34" charset="0"/>
                </a:rPr>
                <a:t>Jawbone</a:t>
              </a:r>
            </a:p>
          </p:txBody>
        </p:sp>
        <p:sp>
          <p:nvSpPr>
            <p:cNvPr id="11" name="Content Placeholder 2"/>
            <p:cNvSpPr txBox="1">
              <a:spLocks/>
            </p:cNvSpPr>
            <p:nvPr/>
          </p:nvSpPr>
          <p:spPr>
            <a:xfrm>
              <a:off x="3048000" y="1733801"/>
              <a:ext cx="3505200" cy="1275843"/>
            </a:xfrm>
            <a:prstGeom prst="rect">
              <a:avLst/>
            </a:prstGeom>
          </p:spPr>
          <p:txBody>
            <a:bodyPr>
              <a:noAutofit/>
            </a:bodyPr>
            <a:lstStyle>
              <a:lvl1pPr marL="342900" indent="-342900" algn="l" defTabSz="457200" rtl="0" eaLnBrk="1" latinLnBrk="0" hangingPunct="1">
                <a:spcBef>
                  <a:spcPts val="1872"/>
                </a:spcBef>
                <a:buFont typeface="Arial"/>
                <a:buChar char="•"/>
                <a:defRPr sz="2300" b="1" kern="1200">
                  <a:solidFill>
                    <a:srgbClr val="00345D"/>
                  </a:solidFill>
                  <a:latin typeface="Verdana"/>
                  <a:ea typeface="+mn-ea"/>
                  <a:cs typeface="Verdana"/>
                </a:defRPr>
              </a:lvl1pPr>
              <a:lvl2pPr marL="742950" indent="-285750" algn="l" defTabSz="457200" rtl="0" eaLnBrk="1" latinLnBrk="0" hangingPunct="1">
                <a:lnSpc>
                  <a:spcPct val="100000"/>
                </a:lnSpc>
                <a:spcBef>
                  <a:spcPts val="1176"/>
                </a:spcBef>
                <a:spcAft>
                  <a:spcPts val="0"/>
                </a:spcAft>
                <a:buFont typeface="Arial"/>
                <a:buChar char="–"/>
                <a:defRPr sz="2000" kern="1200">
                  <a:solidFill>
                    <a:srgbClr val="00345D"/>
                  </a:solidFill>
                  <a:latin typeface="Verdana"/>
                  <a:ea typeface="+mn-ea"/>
                  <a:cs typeface="Verdana"/>
                </a:defRPr>
              </a:lvl2pPr>
              <a:lvl3pPr marL="1143000" indent="-228600" algn="l" defTabSz="457200" rtl="0" eaLnBrk="1" latinLnBrk="0" hangingPunct="1">
                <a:spcBef>
                  <a:spcPct val="20000"/>
                </a:spcBef>
                <a:buFont typeface="Arial"/>
                <a:buChar char="•"/>
                <a:defRPr sz="1600" kern="1200">
                  <a:solidFill>
                    <a:srgbClr val="00345D"/>
                  </a:solidFill>
                  <a:latin typeface="Verdana"/>
                  <a:ea typeface="+mn-ea"/>
                  <a:cs typeface="Verdana"/>
                </a:defRPr>
              </a:lvl3pPr>
              <a:lvl4pPr marL="1600200" indent="-228600" algn="l" defTabSz="457200" rtl="0" eaLnBrk="1" latinLnBrk="0" hangingPunct="1">
                <a:spcBef>
                  <a:spcPct val="20000"/>
                </a:spcBef>
                <a:buFont typeface="Arial"/>
                <a:buChar char="–"/>
                <a:defRPr sz="1400" kern="1200">
                  <a:solidFill>
                    <a:srgbClr val="00345D"/>
                  </a:solidFill>
                  <a:latin typeface="Verdana"/>
                  <a:ea typeface="+mn-ea"/>
                  <a:cs typeface="Verdana"/>
                </a:defRPr>
              </a:lvl4pPr>
              <a:lvl5pPr marL="2057400" indent="-228600" algn="l" defTabSz="457200" rtl="0" eaLnBrk="1" latinLnBrk="0" hangingPunct="1">
                <a:spcBef>
                  <a:spcPct val="20000"/>
                </a:spcBef>
                <a:buFont typeface="Arial"/>
                <a:buChar char="»"/>
                <a:defRPr sz="1200" kern="1200">
                  <a:solidFill>
                    <a:srgbClr val="00345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300"/>
                </a:spcAft>
                <a:buFont typeface="Wingdings" panose="05000000000000000000" pitchFamily="2" charset="2"/>
                <a:buChar char="§"/>
              </a:pPr>
              <a:r>
                <a:rPr lang="en-US" altLang="en-US" sz="1400" b="0" dirty="0" err="1">
                  <a:solidFill>
                    <a:srgbClr val="003359"/>
                  </a:solidFill>
                  <a:latin typeface="Verdana" panose="020B0604030504040204" pitchFamily="34" charset="0"/>
                  <a:ea typeface="Verdana" panose="020B0604030504040204" pitchFamily="34" charset="0"/>
                  <a:cs typeface="Verdana" panose="020B0604030504040204" pitchFamily="34" charset="0"/>
                </a:rPr>
                <a:t>RunKeeper</a:t>
              </a:r>
              <a:endParaRPr lang="en-US" altLang="en-US" sz="1400" dirty="0">
                <a:solidFill>
                  <a:srgbClr val="003359"/>
                </a:solidFill>
                <a:latin typeface="Verdana" panose="020B0604030504040204" pitchFamily="34" charset="0"/>
                <a:ea typeface="Verdana" panose="020B0604030504040204" pitchFamily="34" charset="0"/>
                <a:cs typeface="Verdana" panose="020B0604030504040204" pitchFamily="34" charset="0"/>
              </a:endParaRPr>
            </a:p>
            <a:p>
              <a:pPr lvl="1">
                <a:spcBef>
                  <a:spcPts val="0"/>
                </a:spcBef>
                <a:spcAft>
                  <a:spcPts val="300"/>
                </a:spcAft>
                <a:buFont typeface="Wingdings" panose="05000000000000000000" pitchFamily="2" charset="2"/>
                <a:buChar char="§"/>
              </a:pPr>
              <a:r>
                <a:rPr lang="en-US" altLang="en-US" sz="1400" b="0" dirty="0" err="1">
                  <a:solidFill>
                    <a:srgbClr val="003359"/>
                  </a:solidFill>
                  <a:latin typeface="Verdana" panose="020B0604030504040204" pitchFamily="34" charset="0"/>
                  <a:ea typeface="Verdana" panose="020B0604030504040204" pitchFamily="34" charset="0"/>
                  <a:cs typeface="Verdana" panose="020B0604030504040204" pitchFamily="34" charset="0"/>
                </a:rPr>
                <a:t>Strava</a:t>
              </a:r>
              <a:endParaRPr lang="en-US" altLang="en-US" sz="1400" b="0" dirty="0">
                <a:solidFill>
                  <a:srgbClr val="003359"/>
                </a:solidFill>
                <a:latin typeface="Verdana" panose="020B0604030504040204" pitchFamily="34" charset="0"/>
                <a:ea typeface="Verdana" panose="020B0604030504040204" pitchFamily="34" charset="0"/>
                <a:cs typeface="Verdana" panose="020B0604030504040204" pitchFamily="34" charset="0"/>
              </a:endParaRPr>
            </a:p>
            <a:p>
              <a:pPr lvl="1">
                <a:spcBef>
                  <a:spcPts val="0"/>
                </a:spcBef>
                <a:spcAft>
                  <a:spcPts val="300"/>
                </a:spcAft>
                <a:buFont typeface="Wingdings" panose="05000000000000000000" pitchFamily="2" charset="2"/>
                <a:buChar char="§"/>
              </a:pPr>
              <a:r>
                <a:rPr lang="en-US" altLang="en-US" sz="1400" dirty="0" err="1">
                  <a:solidFill>
                    <a:srgbClr val="003359"/>
                  </a:solidFill>
                  <a:latin typeface="Verdana" panose="020B0604030504040204" pitchFamily="34" charset="0"/>
                  <a:ea typeface="Verdana" panose="020B0604030504040204" pitchFamily="34" charset="0"/>
                  <a:cs typeface="Verdana" panose="020B0604030504040204" pitchFamily="34" charset="0"/>
                </a:rPr>
                <a:t>MyFitnessPal</a:t>
              </a:r>
              <a:endParaRPr lang="en-US" altLang="en-US" sz="1400" dirty="0">
                <a:solidFill>
                  <a:srgbClr val="003359"/>
                </a:solidFill>
                <a:latin typeface="Verdana" panose="020B0604030504040204" pitchFamily="34" charset="0"/>
                <a:ea typeface="Verdana" panose="020B0604030504040204" pitchFamily="34" charset="0"/>
                <a:cs typeface="Verdana" panose="020B0604030504040204" pitchFamily="34" charset="0"/>
              </a:endParaRPr>
            </a:p>
            <a:p>
              <a:pPr lvl="1">
                <a:spcBef>
                  <a:spcPts val="0"/>
                </a:spcBef>
                <a:spcAft>
                  <a:spcPts val="300"/>
                </a:spcAft>
                <a:buFont typeface="Wingdings" panose="05000000000000000000" pitchFamily="2" charset="2"/>
                <a:buChar char="§"/>
              </a:pPr>
              <a:r>
                <a:rPr lang="en-US" altLang="en-US" sz="1400" dirty="0" err="1">
                  <a:solidFill>
                    <a:srgbClr val="003359"/>
                  </a:solidFill>
                  <a:latin typeface="Verdana" panose="020B0604030504040204" pitchFamily="34" charset="0"/>
                  <a:ea typeface="Verdana" panose="020B0604030504040204" pitchFamily="34" charset="0"/>
                  <a:cs typeface="Verdana" panose="020B0604030504040204" pitchFamily="34" charset="0"/>
                </a:rPr>
                <a:t>Mapmyfitness</a:t>
              </a:r>
              <a:endParaRPr lang="en-US" altLang="en-US" sz="1400" dirty="0">
                <a:solidFill>
                  <a:srgbClr val="003359"/>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Content Placeholder 2"/>
            <p:cNvSpPr txBox="1">
              <a:spLocks/>
            </p:cNvSpPr>
            <p:nvPr/>
          </p:nvSpPr>
          <p:spPr>
            <a:xfrm>
              <a:off x="5867400" y="1733801"/>
              <a:ext cx="2514600" cy="1053042"/>
            </a:xfrm>
            <a:prstGeom prst="rect">
              <a:avLst/>
            </a:prstGeom>
          </p:spPr>
          <p:txBody>
            <a:bodyPr>
              <a:noAutofit/>
            </a:bodyPr>
            <a:lstStyle>
              <a:lvl1pPr marL="342900" indent="-342900" algn="l" defTabSz="457200" rtl="0" eaLnBrk="1" latinLnBrk="0" hangingPunct="1">
                <a:spcBef>
                  <a:spcPts val="1872"/>
                </a:spcBef>
                <a:buFont typeface="Arial"/>
                <a:buChar char="•"/>
                <a:defRPr sz="2300" b="1" kern="1200">
                  <a:solidFill>
                    <a:srgbClr val="00345D"/>
                  </a:solidFill>
                  <a:latin typeface="Verdana"/>
                  <a:ea typeface="+mn-ea"/>
                  <a:cs typeface="Verdana"/>
                </a:defRPr>
              </a:lvl1pPr>
              <a:lvl2pPr marL="742950" indent="-285750" algn="l" defTabSz="457200" rtl="0" eaLnBrk="1" latinLnBrk="0" hangingPunct="1">
                <a:lnSpc>
                  <a:spcPct val="100000"/>
                </a:lnSpc>
                <a:spcBef>
                  <a:spcPts val="1176"/>
                </a:spcBef>
                <a:spcAft>
                  <a:spcPts val="0"/>
                </a:spcAft>
                <a:buFont typeface="Arial"/>
                <a:buChar char="–"/>
                <a:defRPr sz="2000" kern="1200">
                  <a:solidFill>
                    <a:srgbClr val="00345D"/>
                  </a:solidFill>
                  <a:latin typeface="Verdana"/>
                  <a:ea typeface="+mn-ea"/>
                  <a:cs typeface="Verdana"/>
                </a:defRPr>
              </a:lvl2pPr>
              <a:lvl3pPr marL="1143000" indent="-228600" algn="l" defTabSz="457200" rtl="0" eaLnBrk="1" latinLnBrk="0" hangingPunct="1">
                <a:spcBef>
                  <a:spcPct val="20000"/>
                </a:spcBef>
                <a:buFont typeface="Arial"/>
                <a:buChar char="•"/>
                <a:defRPr sz="1600" kern="1200">
                  <a:solidFill>
                    <a:srgbClr val="00345D"/>
                  </a:solidFill>
                  <a:latin typeface="Verdana"/>
                  <a:ea typeface="+mn-ea"/>
                  <a:cs typeface="Verdana"/>
                </a:defRPr>
              </a:lvl3pPr>
              <a:lvl4pPr marL="1600200" indent="-228600" algn="l" defTabSz="457200" rtl="0" eaLnBrk="1" latinLnBrk="0" hangingPunct="1">
                <a:spcBef>
                  <a:spcPct val="20000"/>
                </a:spcBef>
                <a:buFont typeface="Arial"/>
                <a:buChar char="–"/>
                <a:defRPr sz="1400" kern="1200">
                  <a:solidFill>
                    <a:srgbClr val="00345D"/>
                  </a:solidFill>
                  <a:latin typeface="Verdana"/>
                  <a:ea typeface="+mn-ea"/>
                  <a:cs typeface="Verdana"/>
                </a:defRPr>
              </a:lvl4pPr>
              <a:lvl5pPr marL="2057400" indent="-228600" algn="l" defTabSz="457200" rtl="0" eaLnBrk="1" latinLnBrk="0" hangingPunct="1">
                <a:spcBef>
                  <a:spcPct val="20000"/>
                </a:spcBef>
                <a:buFont typeface="Arial"/>
                <a:buChar char="»"/>
                <a:defRPr sz="1200" kern="1200">
                  <a:solidFill>
                    <a:srgbClr val="00345D"/>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spcBef>
                  <a:spcPts val="0"/>
                </a:spcBef>
                <a:spcAft>
                  <a:spcPts val="300"/>
                </a:spcAft>
                <a:buFont typeface="Wingdings" panose="05000000000000000000" pitchFamily="2" charset="2"/>
                <a:buChar char="§"/>
              </a:pPr>
              <a:r>
                <a:rPr lang="en-US" altLang="en-US" sz="1400" dirty="0">
                  <a:solidFill>
                    <a:srgbClr val="003359"/>
                  </a:solidFill>
                  <a:latin typeface="Verdana" panose="020B0604030504040204" pitchFamily="34" charset="0"/>
                  <a:ea typeface="Verdana" panose="020B0604030504040204" pitchFamily="34" charset="0"/>
                  <a:cs typeface="Verdana" panose="020B0604030504040204" pitchFamily="34" charset="0"/>
                </a:rPr>
                <a:t>Misfit</a:t>
              </a:r>
            </a:p>
            <a:p>
              <a:pPr lvl="1">
                <a:spcBef>
                  <a:spcPts val="0"/>
                </a:spcBef>
                <a:spcAft>
                  <a:spcPts val="300"/>
                </a:spcAft>
                <a:buFont typeface="Wingdings" panose="05000000000000000000" pitchFamily="2" charset="2"/>
                <a:buChar char="§"/>
              </a:pPr>
              <a:r>
                <a:rPr lang="en-US" altLang="en-US" sz="1400" dirty="0">
                  <a:solidFill>
                    <a:srgbClr val="003359"/>
                  </a:solidFill>
                  <a:latin typeface="Verdana" panose="020B0604030504040204" pitchFamily="34" charset="0"/>
                  <a:ea typeface="Verdana" panose="020B0604030504040204" pitchFamily="34" charset="0"/>
                  <a:cs typeface="Verdana" panose="020B0604030504040204" pitchFamily="34" charset="0"/>
                </a:rPr>
                <a:t>Moves</a:t>
              </a:r>
            </a:p>
            <a:p>
              <a:pPr lvl="1">
                <a:spcBef>
                  <a:spcPts val="0"/>
                </a:spcBef>
                <a:spcAft>
                  <a:spcPts val="300"/>
                </a:spcAft>
                <a:buFont typeface="Wingdings" panose="05000000000000000000" pitchFamily="2" charset="2"/>
                <a:buChar char="§"/>
              </a:pPr>
              <a:r>
                <a:rPr lang="en-US" altLang="en-US" sz="1400" dirty="0" err="1">
                  <a:solidFill>
                    <a:srgbClr val="003359"/>
                  </a:solidFill>
                  <a:latin typeface="Verdana" panose="020B0604030504040204" pitchFamily="34" charset="0"/>
                  <a:ea typeface="Verdana" panose="020B0604030504040204" pitchFamily="34" charset="0"/>
                  <a:cs typeface="Verdana" panose="020B0604030504040204" pitchFamily="34" charset="0"/>
                </a:rPr>
                <a:t>HatTrick</a:t>
              </a:r>
              <a:r>
                <a:rPr lang="en-US" altLang="en-US" sz="1400" dirty="0">
                  <a:solidFill>
                    <a:srgbClr val="003359"/>
                  </a:solidFill>
                  <a:latin typeface="Verdana" panose="020B0604030504040204" pitchFamily="34" charset="0"/>
                  <a:ea typeface="Verdana" panose="020B0604030504040204" pitchFamily="34" charset="0"/>
                  <a:cs typeface="Verdana" panose="020B0604030504040204" pitchFamily="34" charset="0"/>
                </a:rPr>
                <a:t> Motion </a:t>
              </a:r>
            </a:p>
            <a:p>
              <a:pPr lvl="1">
                <a:spcBef>
                  <a:spcPts val="0"/>
                </a:spcBef>
                <a:spcAft>
                  <a:spcPts val="300"/>
                </a:spcAft>
                <a:buFont typeface="Wingdings" panose="05000000000000000000" pitchFamily="2" charset="2"/>
                <a:buChar char="§"/>
              </a:pPr>
              <a:endParaRPr lang="en-US" altLang="en-US" sz="1400" dirty="0">
                <a:solidFill>
                  <a:srgbClr val="003359"/>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3" name="Rectangle 12"/>
          <p:cNvSpPr/>
          <p:nvPr/>
        </p:nvSpPr>
        <p:spPr>
          <a:xfrm>
            <a:off x="349786" y="3212094"/>
            <a:ext cx="8413214" cy="1169551"/>
          </a:xfrm>
          <a:prstGeom prst="rect">
            <a:avLst/>
          </a:prstGeom>
        </p:spPr>
        <p:txBody>
          <a:bodyPr wrap="square">
            <a:spAutoFit/>
          </a:bodyPr>
          <a:lstStyle/>
          <a:p>
            <a:r>
              <a:rPr lang="en-US" sz="1400" dirty="0">
                <a:solidFill>
                  <a:srgbClr val="003359"/>
                </a:solidFill>
                <a:latin typeface="Verdana" panose="020B0604030504040204" pitchFamily="34" charset="0"/>
                <a:ea typeface="Verdana" panose="020B0604030504040204" pitchFamily="34" charset="0"/>
                <a:cs typeface="Verdana" panose="020B0604030504040204" pitchFamily="34" charset="0"/>
              </a:rPr>
              <a:t>Through the A Healthier you program, clients have two options to take advantage of manufacturer discounted pricing on a variety of devices.</a:t>
            </a:r>
          </a:p>
          <a:p>
            <a:pPr marL="342900" indent="-342900">
              <a:buFont typeface="+mj-lt"/>
              <a:buAutoNum type="arabicParenR"/>
            </a:pPr>
            <a:r>
              <a:rPr lang="en-US" sz="1400" dirty="0">
                <a:solidFill>
                  <a:srgbClr val="003359"/>
                </a:solidFill>
                <a:latin typeface="Verdana" panose="020B0604030504040204" pitchFamily="34" charset="0"/>
                <a:ea typeface="Verdana" panose="020B0604030504040204" pitchFamily="34" charset="0"/>
                <a:cs typeface="Verdana" panose="020B0604030504040204" pitchFamily="34" charset="0"/>
              </a:rPr>
              <a:t>Garmin is offering Blue KC employer groups a discounted price of the new </a:t>
            </a:r>
            <a:r>
              <a:rPr lang="en-US" sz="1400" dirty="0" err="1">
                <a:solidFill>
                  <a:srgbClr val="003359"/>
                </a:solidFill>
                <a:latin typeface="Verdana" panose="020B0604030504040204" pitchFamily="34" charset="0"/>
                <a:ea typeface="Verdana" panose="020B0604030504040204" pitchFamily="34" charset="0"/>
                <a:cs typeface="Verdana" panose="020B0604030504040204" pitchFamily="34" charset="0"/>
              </a:rPr>
              <a:t>vívofit</a:t>
            </a:r>
            <a:endParaRPr lang="en-US" sz="1400" dirty="0">
              <a:solidFill>
                <a:srgbClr val="003359"/>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mj-lt"/>
              <a:buAutoNum type="arabicParenR"/>
            </a:pPr>
            <a:r>
              <a:rPr lang="en-US" sz="1400" dirty="0">
                <a:solidFill>
                  <a:srgbClr val="003359"/>
                </a:solidFill>
                <a:latin typeface="Verdana" panose="020B0604030504040204" pitchFamily="34" charset="0"/>
                <a:ea typeface="Verdana" panose="020B0604030504040204" pitchFamily="34" charset="0"/>
                <a:cs typeface="Verdana" panose="020B0604030504040204" pitchFamily="34" charset="0"/>
              </a:rPr>
              <a:t>Blue KC members have access to individual purchase discounts via the A Healthier You platform for Garmin and </a:t>
            </a:r>
            <a:r>
              <a:rPr lang="en-US" sz="1400" dirty="0" err="1">
                <a:solidFill>
                  <a:srgbClr val="003359"/>
                </a:solidFill>
                <a:latin typeface="Verdana" panose="020B0604030504040204" pitchFamily="34" charset="0"/>
                <a:ea typeface="Verdana" panose="020B0604030504040204" pitchFamily="34" charset="0"/>
                <a:cs typeface="Verdana" panose="020B0604030504040204" pitchFamily="34" charset="0"/>
              </a:rPr>
              <a:t>Withings</a:t>
            </a:r>
            <a:r>
              <a:rPr lang="en-US" sz="1400" dirty="0">
                <a:solidFill>
                  <a:srgbClr val="003359"/>
                </a:solidFill>
                <a:latin typeface="Verdana" panose="020B0604030504040204" pitchFamily="34" charset="0"/>
                <a:ea typeface="Verdana" panose="020B0604030504040204" pitchFamily="34" charset="0"/>
                <a:cs typeface="Verdana" panose="020B0604030504040204" pitchFamily="34" charset="0"/>
              </a:rPr>
              <a:t> brand devices.</a:t>
            </a:r>
          </a:p>
        </p:txBody>
      </p:sp>
      <p:sp>
        <p:nvSpPr>
          <p:cNvPr id="14" name="Rectangle 13"/>
          <p:cNvSpPr/>
          <p:nvPr/>
        </p:nvSpPr>
        <p:spPr>
          <a:xfrm>
            <a:off x="304800" y="6416675"/>
            <a:ext cx="8260814" cy="276999"/>
          </a:xfrm>
          <a:prstGeom prst="rect">
            <a:avLst/>
          </a:prstGeom>
        </p:spPr>
        <p:txBody>
          <a:bodyPr wrap="square">
            <a:spAutoFit/>
          </a:bodyPr>
          <a:lstStyle/>
          <a:p>
            <a:r>
              <a:rPr lang="en-US" sz="1200" i="1" dirty="0">
                <a:solidFill>
                  <a:srgbClr val="003359"/>
                </a:solidFill>
                <a:latin typeface="Verdana" panose="020B0604030504040204" pitchFamily="34" charset="0"/>
                <a:ea typeface="Verdana" panose="020B0604030504040204" pitchFamily="34" charset="0"/>
                <a:cs typeface="Verdana" panose="020B0604030504040204" pitchFamily="34" charset="0"/>
              </a:rPr>
              <a:t>Blue KC will continue to update our portal to include additional devices as they enter the marketplace. </a:t>
            </a:r>
          </a:p>
        </p:txBody>
      </p:sp>
    </p:spTree>
    <p:extLst>
      <p:ext uri="{BB962C8B-B14F-4D97-AF65-F5344CB8AC3E}">
        <p14:creationId xmlns:p14="http://schemas.microsoft.com/office/powerpoint/2010/main" val="310843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250"/>
                                        <p:tgtEl>
                                          <p:spTgt spid="8"/>
                                        </p:tgtEl>
                                      </p:cBhvr>
                                    </p:animEffect>
                                  </p:childTnLst>
                                </p:cTn>
                              </p:par>
                              <p:par>
                                <p:cTn id="8" presetID="6" presetClass="entr" presetSubtype="16"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250"/>
                                        <p:tgtEl>
                                          <p:spTgt spid="6"/>
                                        </p:tgtEl>
                                      </p:cBhvr>
                                    </p:animEffect>
                                  </p:childTnLst>
                                </p:cTn>
                              </p:par>
                              <p:par>
                                <p:cTn id="11" presetID="6" presetClass="entr" presetSubtype="16" fill="hold" nodeType="withEffect">
                                  <p:stCondLst>
                                    <p:cond delay="25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457200"/>
            <a:fld id="{8F0B0EB5-9E2B-7441-A264-5D13744D87DA}" type="slidenum">
              <a:rPr lang="en-US" smtClean="0"/>
              <a:pPr defTabSz="457200"/>
              <a:t>11</a:t>
            </a:fld>
            <a:endParaRPr lang="en-US" dirty="0"/>
          </a:p>
        </p:txBody>
      </p:sp>
      <p:sp>
        <p:nvSpPr>
          <p:cNvPr id="34" name="Title 6"/>
          <p:cNvSpPr>
            <a:spLocks noGrp="1"/>
          </p:cNvSpPr>
          <p:nvPr>
            <p:ph type="title"/>
          </p:nvPr>
        </p:nvSpPr>
        <p:spPr>
          <a:xfrm>
            <a:off x="499039" y="674939"/>
            <a:ext cx="8229600" cy="620461"/>
          </a:xfrm>
        </p:spPr>
        <p:txBody>
          <a:bodyPr vert="horz" lIns="91440" tIns="45720" rIns="91440" bIns="45720" rtlCol="0" anchor="ctr">
            <a:normAutofit/>
          </a:bodyPr>
          <a:lstStyle/>
          <a:p>
            <a:r>
              <a:rPr lang="en-US" sz="2800" b="1" dirty="0">
                <a:solidFill>
                  <a:srgbClr val="0085CA"/>
                </a:solidFill>
                <a:latin typeface="Verdana" panose="020B0604030504040204" pitchFamily="34" charset="0"/>
                <a:ea typeface="Verdana" panose="020B0604030504040204" pitchFamily="34" charset="0"/>
                <a:cs typeface="Verdana" panose="020B0604030504040204" pitchFamily="34" charset="0"/>
              </a:rPr>
              <a:t>Sweepstakes Rewards</a:t>
            </a:r>
          </a:p>
        </p:txBody>
      </p:sp>
      <p:sp>
        <p:nvSpPr>
          <p:cNvPr id="47" name="TextBox 46"/>
          <p:cNvSpPr txBox="1"/>
          <p:nvPr/>
        </p:nvSpPr>
        <p:spPr>
          <a:xfrm>
            <a:off x="503117" y="6019800"/>
            <a:ext cx="8225522" cy="600164"/>
          </a:xfrm>
          <a:prstGeom prst="rect">
            <a:avLst/>
          </a:prstGeom>
          <a:noFill/>
        </p:spPr>
        <p:txBody>
          <a:bodyPr wrap="square" rtlCol="0">
            <a:spAutoFit/>
          </a:bodyPr>
          <a:lstStyle/>
          <a:p>
            <a:r>
              <a:rPr lang="en-US" sz="1100" i="1" dirty="0"/>
              <a:t>Based on current rulings, sweepstakes prize values that are awarded will contribute to the maximum allowable incentive for participatory and health contingent wellness programs. Blue KC recommends if you offer additional employer specific incentives, please review your design with your legal team to ensure compliance with current EEOC regulations.</a:t>
            </a:r>
          </a:p>
        </p:txBody>
      </p:sp>
      <p:sp>
        <p:nvSpPr>
          <p:cNvPr id="22" name="Rectangle 21"/>
          <p:cNvSpPr/>
          <p:nvPr/>
        </p:nvSpPr>
        <p:spPr>
          <a:xfrm>
            <a:off x="4625163" y="1451944"/>
            <a:ext cx="4103476" cy="812795"/>
          </a:xfrm>
          <a:prstGeom prst="rect">
            <a:avLst/>
          </a:prstGeom>
          <a:solidFill>
            <a:srgbClr val="8FCA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39815"/>
          <a:stretch/>
        </p:blipFill>
        <p:spPr bwMode="auto">
          <a:xfrm>
            <a:off x="564048" y="4374606"/>
            <a:ext cx="2476021" cy="1545702"/>
          </a:xfrm>
          <a:prstGeom prst="rect">
            <a:avLst/>
          </a:prstGeom>
          <a:noFill/>
          <a:ln w="9525">
            <a:solidFill>
              <a:srgbClr val="23AE49"/>
            </a:solidFill>
            <a:miter lim="800000"/>
            <a:headEnd/>
            <a:tailEnd/>
          </a:ln>
          <a:extLst>
            <a:ext uri="{909E8E84-426E-40DD-AFC4-6F175D3DCCD1}">
              <a14:hiddenFill xmlns:a14="http://schemas.microsoft.com/office/drawing/2010/main">
                <a:solidFill>
                  <a:schemeClr val="accent1"/>
                </a:solidFill>
              </a14:hiddenFill>
            </a:ext>
          </a:extLst>
        </p:spPr>
      </p:pic>
      <p:sp>
        <p:nvSpPr>
          <p:cNvPr id="24" name="TextBox 23"/>
          <p:cNvSpPr txBox="1"/>
          <p:nvPr/>
        </p:nvSpPr>
        <p:spPr>
          <a:xfrm>
            <a:off x="4797680" y="1502747"/>
            <a:ext cx="3883612" cy="646331"/>
          </a:xfrm>
          <a:prstGeom prst="rect">
            <a:avLst/>
          </a:prstGeom>
          <a:noFill/>
        </p:spPr>
        <p:txBody>
          <a:bodyPr wrap="square" rtlCol="0">
            <a:spAutoFit/>
          </a:bodyPr>
          <a:lstStyle/>
          <a:p>
            <a:pPr algn="ctr"/>
            <a:r>
              <a:rPr lang="en-US" dirty="0">
                <a:solidFill>
                  <a:srgbClr val="005172"/>
                </a:solidFill>
                <a:latin typeface="Verdana" panose="020B0604030504040204" pitchFamily="34" charset="0"/>
                <a:ea typeface="Verdana" panose="020B0604030504040204" pitchFamily="34" charset="0"/>
                <a:cs typeface="Verdana" panose="020B0604030504040204" pitchFamily="34" charset="0"/>
              </a:rPr>
              <a:t>Monthly sweepstakes offer a variety of prizes.</a:t>
            </a:r>
          </a:p>
        </p:txBody>
      </p:sp>
      <p:cxnSp>
        <p:nvCxnSpPr>
          <p:cNvPr id="25" name="Straight Arrow Connector 24"/>
          <p:cNvCxnSpPr/>
          <p:nvPr/>
        </p:nvCxnSpPr>
        <p:spPr>
          <a:xfrm flipH="1">
            <a:off x="3040069" y="3970108"/>
            <a:ext cx="868254" cy="349529"/>
          </a:xfrm>
          <a:prstGeom prst="straightConnector1">
            <a:avLst/>
          </a:prstGeom>
          <a:ln w="57150">
            <a:solidFill>
              <a:srgbClr val="23AE49"/>
            </a:solidFill>
            <a:prstDash val="soli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762" y="1497765"/>
            <a:ext cx="4109126" cy="4445835"/>
          </a:xfrm>
          <a:prstGeom prst="rect">
            <a:avLst/>
          </a:prstGeom>
          <a:ln>
            <a:solidFill>
              <a:schemeClr val="bg1">
                <a:lumMod val="75000"/>
              </a:schemeClr>
            </a:solidFill>
          </a:ln>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4650" y="2315542"/>
            <a:ext cx="3147236" cy="3480070"/>
          </a:xfrm>
          <a:prstGeom prst="rect">
            <a:avLst/>
          </a:prstGeom>
          <a:ln>
            <a:solidFill>
              <a:schemeClr val="bg1">
                <a:lumMod val="75000"/>
              </a:schemeClr>
            </a:solidFill>
          </a:ln>
        </p:spPr>
      </p:pic>
      <p:sp>
        <p:nvSpPr>
          <p:cNvPr id="28" name="TextBox 27"/>
          <p:cNvSpPr txBox="1"/>
          <p:nvPr/>
        </p:nvSpPr>
        <p:spPr>
          <a:xfrm>
            <a:off x="7368360" y="2679185"/>
            <a:ext cx="1425120" cy="1277273"/>
          </a:xfrm>
          <a:prstGeom prst="rect">
            <a:avLst/>
          </a:prstGeom>
          <a:solidFill>
            <a:schemeClr val="bg1"/>
          </a:solidFill>
        </p:spPr>
        <p:txBody>
          <a:bodyPr wrap="square" rtlCol="0">
            <a:spAutoFit/>
          </a:bodyPr>
          <a:lstStyle/>
          <a:p>
            <a:r>
              <a:rPr lang="en-US" sz="1100" dirty="0">
                <a:solidFill>
                  <a:srgbClr val="23AE49"/>
                </a:solidFill>
                <a:latin typeface="Verdana" panose="020B0604030504040204" pitchFamily="34" charset="0"/>
                <a:ea typeface="Verdana" panose="020B0604030504040204" pitchFamily="34" charset="0"/>
                <a:cs typeface="Verdana" panose="020B0604030504040204" pitchFamily="34" charset="0"/>
              </a:rPr>
              <a:t>Members can use their points earned through the website to opt into sweepstakes drawings.</a:t>
            </a:r>
          </a:p>
        </p:txBody>
      </p:sp>
    </p:spTree>
    <p:extLst>
      <p:ext uri="{BB962C8B-B14F-4D97-AF65-F5344CB8AC3E}">
        <p14:creationId xmlns:p14="http://schemas.microsoft.com/office/powerpoint/2010/main" val="78832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fld id="{8F0B0EB5-9E2B-7441-A264-5D13744D87DA}" type="slidenum">
              <a:rPr lang="en-US" smtClean="0"/>
              <a:pPr defTabSz="457200"/>
              <a:t>2</a:t>
            </a:fld>
            <a:endParaRPr lang="en-US" dirty="0"/>
          </a:p>
        </p:txBody>
      </p:sp>
      <p:sp>
        <p:nvSpPr>
          <p:cNvPr id="5" name="Text Placeholder 5"/>
          <p:cNvSpPr>
            <a:spLocks noGrp="1"/>
          </p:cNvSpPr>
          <p:nvPr>
            <p:ph idx="1"/>
          </p:nvPr>
        </p:nvSpPr>
        <p:spPr>
          <a:xfrm>
            <a:off x="439843" y="2047864"/>
            <a:ext cx="4148199" cy="2752851"/>
          </a:xfrm>
        </p:spPr>
        <p:txBody>
          <a:bodyPr>
            <a:noAutofit/>
          </a:bodyPr>
          <a:lstStyle/>
          <a:p>
            <a:pPr marL="0" indent="0"/>
            <a:r>
              <a:rPr lang="en-US" sz="1800" dirty="0"/>
              <a:t>Innovative tools:</a:t>
            </a:r>
          </a:p>
          <a:p>
            <a:pPr marL="687388" lvl="2">
              <a:buClr>
                <a:srgbClr val="005172"/>
              </a:buClr>
            </a:pPr>
            <a:r>
              <a:rPr lang="en-US" sz="1600" dirty="0">
                <a:solidFill>
                  <a:srgbClr val="005172"/>
                </a:solidFill>
              </a:rPr>
              <a:t>Tailored/personalized member portal experience</a:t>
            </a:r>
          </a:p>
          <a:p>
            <a:pPr marL="687388" lvl="2">
              <a:buClr>
                <a:srgbClr val="005172"/>
              </a:buClr>
            </a:pPr>
            <a:r>
              <a:rPr lang="en-US" sz="1600" dirty="0">
                <a:solidFill>
                  <a:srgbClr val="005172"/>
                </a:solidFill>
              </a:rPr>
              <a:t>Integration of claims data</a:t>
            </a:r>
          </a:p>
          <a:p>
            <a:pPr marL="687388" lvl="2">
              <a:buClr>
                <a:srgbClr val="005172"/>
              </a:buClr>
            </a:pPr>
            <a:r>
              <a:rPr lang="en-US" sz="1600" dirty="0">
                <a:solidFill>
                  <a:srgbClr val="005172"/>
                </a:solidFill>
              </a:rPr>
              <a:t>Personalized communications and Care Plans </a:t>
            </a:r>
          </a:p>
          <a:p>
            <a:pPr marL="687388" lvl="2">
              <a:buClr>
                <a:srgbClr val="005172"/>
              </a:buClr>
            </a:pPr>
            <a:r>
              <a:rPr lang="en-US" sz="1600" dirty="0">
                <a:solidFill>
                  <a:srgbClr val="005172"/>
                </a:solidFill>
              </a:rPr>
              <a:t>Fitness device integration</a:t>
            </a:r>
          </a:p>
          <a:p>
            <a:pPr marL="687388" lvl="2">
              <a:buClr>
                <a:srgbClr val="005172"/>
              </a:buClr>
            </a:pPr>
            <a:r>
              <a:rPr lang="en-US" sz="1600" dirty="0">
                <a:solidFill>
                  <a:srgbClr val="005172"/>
                </a:solidFill>
              </a:rPr>
              <a:t>Mobile access</a:t>
            </a:r>
          </a:p>
          <a:p>
            <a:pPr marL="687388" lvl="2">
              <a:buClr>
                <a:srgbClr val="005172"/>
              </a:buClr>
            </a:pPr>
            <a:r>
              <a:rPr lang="en-US" sz="1600" dirty="0">
                <a:solidFill>
                  <a:srgbClr val="005172"/>
                </a:solidFill>
              </a:rPr>
              <a:t>Rewards</a:t>
            </a:r>
          </a:p>
          <a:p>
            <a:pPr marL="744538" lvl="2" indent="-342900">
              <a:buClr>
                <a:srgbClr val="005172"/>
              </a:buClr>
              <a:buFont typeface="Verdana" panose="020B0604030504040204" pitchFamily="34" charset="0"/>
              <a:buChar char="―"/>
            </a:pPr>
            <a:endParaRPr lang="en-US" sz="1400" dirty="0">
              <a:solidFill>
                <a:srgbClr val="005172"/>
              </a:solidFill>
            </a:endParaRPr>
          </a:p>
          <a:p>
            <a:endParaRPr lang="en-US" sz="2000" dirty="0"/>
          </a:p>
        </p:txBody>
      </p:sp>
      <p:sp>
        <p:nvSpPr>
          <p:cNvPr id="6" name="Title 6"/>
          <p:cNvSpPr>
            <a:spLocks noGrp="1"/>
          </p:cNvSpPr>
          <p:nvPr>
            <p:ph type="title"/>
          </p:nvPr>
        </p:nvSpPr>
        <p:spPr>
          <a:xfrm>
            <a:off x="457200" y="751139"/>
            <a:ext cx="8229600" cy="620461"/>
          </a:xfrm>
        </p:spPr>
        <p:txBody>
          <a:bodyPr/>
          <a:lstStyle/>
          <a:p>
            <a:r>
              <a:rPr lang="en-US" dirty="0">
                <a:solidFill>
                  <a:srgbClr val="0085CA"/>
                </a:solidFill>
              </a:rPr>
              <a:t>A Healthier You</a:t>
            </a:r>
          </a:p>
        </p:txBody>
      </p:sp>
      <p:grpSp>
        <p:nvGrpSpPr>
          <p:cNvPr id="7" name="Group 6"/>
          <p:cNvGrpSpPr/>
          <p:nvPr/>
        </p:nvGrpSpPr>
        <p:grpSpPr>
          <a:xfrm>
            <a:off x="4800234" y="1962342"/>
            <a:ext cx="4097186" cy="2395432"/>
            <a:chOff x="5058857" y="1814253"/>
            <a:chExt cx="3408818" cy="1992976"/>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631" t="4425" r="4852" b="5181"/>
            <a:stretch/>
          </p:blipFill>
          <p:spPr>
            <a:xfrm>
              <a:off x="5058857" y="1814253"/>
              <a:ext cx="3408818" cy="199297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9602" b="7882"/>
            <a:stretch/>
          </p:blipFill>
          <p:spPr>
            <a:xfrm>
              <a:off x="5487078" y="1929757"/>
              <a:ext cx="2552376" cy="1683508"/>
            </a:xfrm>
            <a:prstGeom prst="rect">
              <a:avLst/>
            </a:prstGeom>
            <a:ln w="38100" cap="sq">
              <a:noFill/>
              <a:prstDash val="solid"/>
              <a:miter lim="800000"/>
            </a:ln>
            <a:effectLst/>
          </p:spPr>
        </p:pic>
      </p:grpSp>
      <p:grpSp>
        <p:nvGrpSpPr>
          <p:cNvPr id="10" name="Group 9"/>
          <p:cNvGrpSpPr/>
          <p:nvPr/>
        </p:nvGrpSpPr>
        <p:grpSpPr>
          <a:xfrm>
            <a:off x="5631203" y="4069023"/>
            <a:ext cx="1217624" cy="1919672"/>
            <a:chOff x="5228896" y="3160058"/>
            <a:chExt cx="1217624" cy="1919672"/>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3966" b="3230"/>
            <a:stretch/>
          </p:blipFill>
          <p:spPr>
            <a:xfrm rot="10800000">
              <a:off x="5228896" y="3160058"/>
              <a:ext cx="1217624" cy="1919672"/>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8726" y="3309124"/>
              <a:ext cx="822960" cy="1562393"/>
            </a:xfrm>
            <a:prstGeom prst="rect">
              <a:avLst/>
            </a:prstGeom>
          </p:spPr>
        </p:pic>
      </p:grpSp>
      <p:grpSp>
        <p:nvGrpSpPr>
          <p:cNvPr id="13" name="Group 12"/>
          <p:cNvGrpSpPr/>
          <p:nvPr/>
        </p:nvGrpSpPr>
        <p:grpSpPr>
          <a:xfrm>
            <a:off x="7165100" y="4431914"/>
            <a:ext cx="733114" cy="1348568"/>
            <a:chOff x="3921205" y="2550724"/>
            <a:chExt cx="1458010" cy="2682018"/>
          </a:xfrm>
        </p:grpSpPr>
        <p:pic>
          <p:nvPicPr>
            <p:cNvPr id="14" name="Picture 3"/>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t="1830" b="3049"/>
            <a:stretch/>
          </p:blipFill>
          <p:spPr bwMode="auto">
            <a:xfrm>
              <a:off x="3921205" y="2550724"/>
              <a:ext cx="1458010" cy="2682018"/>
            </a:xfrm>
            <a:prstGeom prst="rect">
              <a:avLst/>
            </a:prstGeom>
            <a:noFill/>
            <a:ln w="9525">
              <a:noFill/>
              <a:miter lim="800000"/>
              <a:headEnd/>
              <a:tailEnd/>
            </a:ln>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3304" t="7068" r="5017" b="13459"/>
            <a:stretch/>
          </p:blipFill>
          <p:spPr>
            <a:xfrm>
              <a:off x="4037744" y="2958957"/>
              <a:ext cx="1222624" cy="1859623"/>
            </a:xfrm>
            <a:prstGeom prst="rect">
              <a:avLst/>
            </a:prstGeom>
          </p:spPr>
        </p:pic>
      </p:grpSp>
    </p:spTree>
    <p:extLst>
      <p:ext uri="{BB962C8B-B14F-4D97-AF65-F5344CB8AC3E}">
        <p14:creationId xmlns:p14="http://schemas.microsoft.com/office/powerpoint/2010/main" val="351151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rotWithShape="1">
          <a:blip r:embed="rId3"/>
          <a:srcRect l="11069" t="56259" r="59749" b="35865"/>
          <a:stretch/>
        </p:blipFill>
        <p:spPr>
          <a:xfrm>
            <a:off x="3962400" y="2743200"/>
            <a:ext cx="1638300" cy="395452"/>
          </a:xfrm>
          <a:prstGeom prst="rect">
            <a:avLst/>
          </a:prstGeom>
        </p:spPr>
      </p:pic>
      <p:sp>
        <p:nvSpPr>
          <p:cNvPr id="3" name="Title 2"/>
          <p:cNvSpPr>
            <a:spLocks noGrp="1"/>
          </p:cNvSpPr>
          <p:nvPr>
            <p:ph type="title"/>
          </p:nvPr>
        </p:nvSpPr>
        <p:spPr/>
        <p:txBody>
          <a:bodyPr/>
          <a:lstStyle/>
          <a:p>
            <a:r>
              <a:rPr lang="en-US" dirty="0">
                <a:solidFill>
                  <a:srgbClr val="003359"/>
                </a:solidFill>
              </a:rPr>
              <a:t>How to Access A Healthier You</a:t>
            </a:r>
          </a:p>
        </p:txBody>
      </p:sp>
      <p:sp>
        <p:nvSpPr>
          <p:cNvPr id="4" name="Slide Number Placeholder 3"/>
          <p:cNvSpPr>
            <a:spLocks noGrp="1"/>
          </p:cNvSpPr>
          <p:nvPr>
            <p:ph type="sldNum" sz="quarter" idx="12"/>
          </p:nvPr>
        </p:nvSpPr>
        <p:spPr/>
        <p:txBody>
          <a:bodyPr/>
          <a:lstStyle/>
          <a:p>
            <a:pPr defTabSz="457200"/>
            <a:fld id="{8F0B0EB5-9E2B-7441-A264-5D13744D87DA}" type="slidenum">
              <a:rPr lang="en-US" smtClean="0"/>
              <a:pPr defTabSz="457200"/>
              <a:t>3</a:t>
            </a:fld>
            <a:endParaRPr lang="en-US" dirty="0"/>
          </a:p>
        </p:txBody>
      </p:sp>
      <p:pic>
        <p:nvPicPr>
          <p:cNvPr id="2" name="Picture 1"/>
          <p:cNvPicPr>
            <a:picLocks noChangeAspect="1"/>
          </p:cNvPicPr>
          <p:nvPr/>
        </p:nvPicPr>
        <p:blipFill rotWithShape="1">
          <a:blip r:embed="rId3"/>
          <a:srcRect r="49686" b="42191"/>
          <a:stretch/>
        </p:blipFill>
        <p:spPr>
          <a:xfrm>
            <a:off x="193508" y="1725164"/>
            <a:ext cx="3810000" cy="3914999"/>
          </a:xfrm>
          <a:prstGeom prst="rect">
            <a:avLst/>
          </a:prstGeom>
        </p:spPr>
      </p:pic>
      <p:pic>
        <p:nvPicPr>
          <p:cNvPr id="16" name="Picture 15"/>
          <p:cNvPicPr>
            <a:picLocks noChangeAspect="1"/>
          </p:cNvPicPr>
          <p:nvPr/>
        </p:nvPicPr>
        <p:blipFill rotWithShape="1">
          <a:blip r:embed="rId3"/>
          <a:srcRect l="1006" t="64135" r="51698" b="5485"/>
          <a:stretch/>
        </p:blipFill>
        <p:spPr>
          <a:xfrm>
            <a:off x="5486400" y="2154404"/>
            <a:ext cx="3581401" cy="2057401"/>
          </a:xfrm>
          <a:prstGeom prst="rect">
            <a:avLst/>
          </a:prstGeom>
        </p:spPr>
      </p:pic>
      <p:grpSp>
        <p:nvGrpSpPr>
          <p:cNvPr id="6" name="Group 5"/>
          <p:cNvGrpSpPr/>
          <p:nvPr/>
        </p:nvGrpSpPr>
        <p:grpSpPr>
          <a:xfrm rot="21439693">
            <a:off x="6248400" y="4370040"/>
            <a:ext cx="1374292" cy="2347748"/>
            <a:chOff x="76200" y="838200"/>
            <a:chExt cx="4267200" cy="6019800"/>
          </a:xfrm>
        </p:grpSpPr>
        <p:pic>
          <p:nvPicPr>
            <p:cNvPr id="7" name="Picture 6"/>
            <p:cNvPicPr>
              <a:picLocks noChangeAspect="1"/>
            </p:cNvPicPr>
            <p:nvPr/>
          </p:nvPicPr>
          <p:blipFill rotWithShape="1">
            <a:blip r:embed="rId4"/>
            <a:srcRect l="12931" t="6100" r="46096"/>
            <a:stretch/>
          </p:blipFill>
          <p:spPr>
            <a:xfrm>
              <a:off x="76200" y="838200"/>
              <a:ext cx="4267200" cy="6019800"/>
            </a:xfrm>
            <a:prstGeom prst="rect">
              <a:avLst/>
            </a:prstGeom>
          </p:spPr>
        </p:pic>
        <p:pic>
          <p:nvPicPr>
            <p:cNvPr id="5" name="Picture 4"/>
            <p:cNvPicPr>
              <a:picLocks noChangeAspect="1"/>
            </p:cNvPicPr>
            <p:nvPr/>
          </p:nvPicPr>
          <p:blipFill>
            <a:blip r:embed="rId5"/>
            <a:stretch>
              <a:fillRect/>
            </a:stretch>
          </p:blipFill>
          <p:spPr>
            <a:xfrm>
              <a:off x="298471" y="1247551"/>
              <a:ext cx="3828620" cy="5291787"/>
            </a:xfrm>
            <a:prstGeom prst="rect">
              <a:avLst/>
            </a:prstGeom>
          </p:spPr>
        </p:pic>
      </p:grpSp>
    </p:spTree>
    <p:extLst>
      <p:ext uri="{BB962C8B-B14F-4D97-AF65-F5344CB8AC3E}">
        <p14:creationId xmlns:p14="http://schemas.microsoft.com/office/powerpoint/2010/main" val="2124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800600" y="5638800"/>
            <a:ext cx="3352800" cy="685800"/>
          </a:xfrm>
          <a:prstGeom prst="rect">
            <a:avLst/>
          </a:prstGeom>
          <a:solidFill>
            <a:srgbClr val="8FCA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609601" y="1901667"/>
            <a:ext cx="3352798" cy="678869"/>
          </a:xfrm>
          <a:prstGeom prst="rect">
            <a:avLst/>
          </a:prstGeom>
          <a:solidFill>
            <a:srgbClr val="8FCA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8254181" y="6261853"/>
            <a:ext cx="609600" cy="365125"/>
          </a:xfrm>
        </p:spPr>
        <p:txBody>
          <a:bodyPr/>
          <a:lstStyle/>
          <a:p>
            <a:fld id="{8F0B0EB5-9E2B-7441-A264-5D13744D87DA}" type="slidenum">
              <a:rPr lang="en-US" smtClean="0">
                <a:solidFill>
                  <a:prstClr val="black">
                    <a:tint val="75000"/>
                  </a:prstClr>
                </a:solidFill>
              </a:rPr>
              <a:pPr/>
              <a:t>4</a:t>
            </a:fld>
            <a:endParaRPr lang="en-US" dirty="0">
              <a:solidFill>
                <a:prstClr val="black">
                  <a:tint val="75000"/>
                </a:prstClr>
              </a:solidFill>
            </a:endParaRPr>
          </a:p>
        </p:txBody>
      </p:sp>
      <p:sp>
        <p:nvSpPr>
          <p:cNvPr id="10" name="Content Placeholder 1"/>
          <p:cNvSpPr>
            <a:spLocks noGrp="1"/>
          </p:cNvSpPr>
          <p:nvPr>
            <p:ph idx="1"/>
          </p:nvPr>
        </p:nvSpPr>
        <p:spPr>
          <a:xfrm>
            <a:off x="609600" y="1901666"/>
            <a:ext cx="3352799" cy="685800"/>
          </a:xfrm>
        </p:spPr>
        <p:txBody>
          <a:bodyPr>
            <a:normAutofit/>
          </a:bodyPr>
          <a:lstStyle/>
          <a:p>
            <a:pPr marL="171450" indent="0">
              <a:buNone/>
              <a:tabLst>
                <a:tab pos="171450" algn="l"/>
              </a:tabLst>
            </a:pPr>
            <a:r>
              <a:rPr lang="en-US" sz="1200" b="0" dirty="0">
                <a:solidFill>
                  <a:srgbClr val="005172"/>
                </a:solidFill>
              </a:rPr>
              <a:t>Members answer questions upon first log in to create a customized wellness portal.</a:t>
            </a:r>
            <a:endParaRPr lang="en-US" sz="800" b="0" dirty="0">
              <a:solidFill>
                <a:srgbClr val="005172"/>
              </a:solidFill>
            </a:endParaRPr>
          </a:p>
        </p:txBody>
      </p:sp>
      <p:sp>
        <p:nvSpPr>
          <p:cNvPr id="11" name="Text Placeholder 3"/>
          <p:cNvSpPr txBox="1">
            <a:spLocks/>
          </p:cNvSpPr>
          <p:nvPr/>
        </p:nvSpPr>
        <p:spPr>
          <a:xfrm>
            <a:off x="457200" y="1168400"/>
            <a:ext cx="8237974" cy="584200"/>
          </a:xfrm>
          <a:prstGeom prst="rect">
            <a:avLst/>
          </a:prstGeom>
        </p:spPr>
        <p:txBody>
          <a:bodyPr/>
          <a:lstStyle>
            <a:defPPr>
              <a:defRPr lang="en-US"/>
            </a:defPPr>
            <a:lvl1pPr marL="0" algn="ctr" defTabSz="914400" rtl="0" eaLnBrk="1" latinLnBrk="0" hangingPunct="1">
              <a:defRPr sz="1800" b="1" kern="120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dirty="0">
                <a:solidFill>
                  <a:srgbClr val="0085CA"/>
                </a:solidFill>
              </a:rPr>
              <a:t>First Time Experience – Onboarding Questions</a:t>
            </a:r>
          </a:p>
        </p:txBody>
      </p:sp>
      <p:sp>
        <p:nvSpPr>
          <p:cNvPr id="12" name="Title 4"/>
          <p:cNvSpPr>
            <a:spLocks noGrp="1"/>
          </p:cNvSpPr>
          <p:nvPr>
            <p:ph type="title"/>
          </p:nvPr>
        </p:nvSpPr>
        <p:spPr>
          <a:xfrm>
            <a:off x="457200" y="721380"/>
            <a:ext cx="8229600" cy="523220"/>
          </a:xfrm>
        </p:spPr>
        <p:txBody>
          <a:bodyPr vert="horz" wrap="square" lIns="91440" tIns="45720" rIns="91440" bIns="45720" rtlCol="0" anchor="ctr">
            <a:spAutoFit/>
          </a:bodyPr>
          <a:lstStyle/>
          <a:p>
            <a:pPr defTabSz="914400"/>
            <a:r>
              <a:rPr lang="en-US" sz="2800" dirty="0">
                <a:solidFill>
                  <a:srgbClr val="0085CA"/>
                </a:solidFill>
                <a:latin typeface="Verdana" panose="020B0604030504040204" pitchFamily="34" charset="0"/>
                <a:ea typeface="Verdana" panose="020B0604030504040204" pitchFamily="34" charset="0"/>
                <a:cs typeface="Verdana" panose="020B0604030504040204" pitchFamily="34" charset="0"/>
              </a:rPr>
              <a:t>A Healthier You Registration	</a:t>
            </a:r>
          </a:p>
        </p:txBody>
      </p:sp>
      <p:sp>
        <p:nvSpPr>
          <p:cNvPr id="4" name="Rectangle 3"/>
          <p:cNvSpPr/>
          <p:nvPr/>
        </p:nvSpPr>
        <p:spPr>
          <a:xfrm>
            <a:off x="4571999" y="5678269"/>
            <a:ext cx="3429001" cy="646331"/>
          </a:xfrm>
          <a:prstGeom prst="rect">
            <a:avLst/>
          </a:prstGeom>
          <a:noFill/>
        </p:spPr>
        <p:txBody>
          <a:bodyPr wrap="square">
            <a:spAutoFit/>
          </a:bodyPr>
          <a:lstStyle/>
          <a:p>
            <a:pPr marL="288925"/>
            <a:r>
              <a:rPr lang="en-US" sz="1200" dirty="0">
                <a:solidFill>
                  <a:srgbClr val="005172"/>
                </a:solidFill>
                <a:latin typeface="Verdana"/>
                <a:cs typeface="Verdana"/>
              </a:rPr>
              <a:t>Members are awarded points and are taken to the home screen of their personalized A Healthier You portal. </a:t>
            </a:r>
          </a:p>
        </p:txBody>
      </p:sp>
      <p:sp>
        <p:nvSpPr>
          <p:cNvPr id="15" name="Oval 14"/>
          <p:cNvSpPr/>
          <p:nvPr/>
        </p:nvSpPr>
        <p:spPr>
          <a:xfrm>
            <a:off x="4186987" y="5658534"/>
            <a:ext cx="685800" cy="685800"/>
          </a:xfrm>
          <a:prstGeom prst="ellipse">
            <a:avLst/>
          </a:prstGeom>
          <a:solidFill>
            <a:srgbClr val="0051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Narrow" panose="020B0606020202030204" pitchFamily="34" charset="0"/>
              </a:rPr>
              <a:t>3</a:t>
            </a:r>
          </a:p>
        </p:txBody>
      </p:sp>
      <p:sp>
        <p:nvSpPr>
          <p:cNvPr id="17" name="Oval 16"/>
          <p:cNvSpPr/>
          <p:nvPr/>
        </p:nvSpPr>
        <p:spPr>
          <a:xfrm>
            <a:off x="152401" y="1752600"/>
            <a:ext cx="685800" cy="685800"/>
          </a:xfrm>
          <a:prstGeom prst="ellipse">
            <a:avLst/>
          </a:prstGeom>
          <a:solidFill>
            <a:srgbClr val="0051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Narrow" panose="020B0606020202030204" pitchFamily="34" charset="0"/>
              </a:rPr>
              <a:t>1</a:t>
            </a:r>
          </a:p>
        </p:txBody>
      </p:sp>
      <p:sp>
        <p:nvSpPr>
          <p:cNvPr id="26" name="Rectangle 25"/>
          <p:cNvSpPr/>
          <p:nvPr/>
        </p:nvSpPr>
        <p:spPr>
          <a:xfrm>
            <a:off x="4575806" y="1901666"/>
            <a:ext cx="4210992" cy="642773"/>
          </a:xfrm>
          <a:prstGeom prst="rect">
            <a:avLst/>
          </a:prstGeom>
          <a:solidFill>
            <a:srgbClr val="8FCA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1"/>
          <p:cNvSpPr txBox="1">
            <a:spLocks/>
          </p:cNvSpPr>
          <p:nvPr/>
        </p:nvSpPr>
        <p:spPr>
          <a:xfrm>
            <a:off x="4575805" y="1901665"/>
            <a:ext cx="4210993" cy="6427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lumMod val="65000"/>
                    <a:lumOff val="35000"/>
                  </a:schemeClr>
                </a:solidFill>
                <a:latin typeface="Verdana"/>
                <a:ea typeface="+mn-ea"/>
                <a:cs typeface="Verdana"/>
              </a:defRPr>
            </a:lvl1pPr>
            <a:lvl2pPr marL="742950" indent="-285750" algn="l" defTabSz="457200" rtl="0" eaLnBrk="1" latinLnBrk="0" hangingPunct="1">
              <a:spcBef>
                <a:spcPct val="20000"/>
              </a:spcBef>
              <a:buFont typeface="Arial"/>
              <a:buChar char="–"/>
              <a:defRPr sz="2000" kern="1200">
                <a:solidFill>
                  <a:schemeClr val="tx1">
                    <a:lumMod val="65000"/>
                    <a:lumOff val="35000"/>
                  </a:schemeClr>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chemeClr val="tx1">
                    <a:lumMod val="65000"/>
                    <a:lumOff val="35000"/>
                  </a:schemeClr>
                </a:solidFill>
                <a:latin typeface="Verdana"/>
                <a:ea typeface="+mn-ea"/>
                <a:cs typeface="Verdana"/>
              </a:defRPr>
            </a:lvl3pPr>
            <a:lvl4pPr marL="1600200" indent="-228600" algn="l" defTabSz="457200" rtl="0" eaLnBrk="1" latinLnBrk="0" hangingPunct="1">
              <a:spcBef>
                <a:spcPct val="20000"/>
              </a:spcBef>
              <a:buFont typeface="Arial"/>
              <a:buChar char="–"/>
              <a:defRPr sz="1600" kern="1200">
                <a:solidFill>
                  <a:schemeClr val="tx1">
                    <a:lumMod val="65000"/>
                    <a:lumOff val="35000"/>
                  </a:schemeClr>
                </a:solidFill>
                <a:latin typeface="Verdana"/>
                <a:ea typeface="+mn-ea"/>
                <a:cs typeface="Verdana"/>
              </a:defRPr>
            </a:lvl4pPr>
            <a:lvl5pPr marL="2057400" indent="-228600" algn="l" defTabSz="457200" rtl="0" eaLnBrk="1" latinLnBrk="0" hangingPunct="1">
              <a:spcBef>
                <a:spcPct val="20000"/>
              </a:spcBef>
              <a:buFont typeface="Arial"/>
              <a:buChar char="»"/>
              <a:defRPr sz="1600" kern="1200">
                <a:solidFill>
                  <a:schemeClr val="tx1">
                    <a:lumMod val="65000"/>
                    <a:lumOff val="35000"/>
                  </a:schemeClr>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0">
              <a:buFont typeface="Arial"/>
              <a:buNone/>
              <a:tabLst>
                <a:tab pos="171450" algn="l"/>
              </a:tabLst>
            </a:pPr>
            <a:r>
              <a:rPr lang="en-US" sz="1200" dirty="0">
                <a:solidFill>
                  <a:srgbClr val="005172"/>
                </a:solidFill>
              </a:rPr>
              <a:t>Questions are specific to health goals and current lifestyle activities. They are not based on the Health Risk Assessment. </a:t>
            </a:r>
            <a:endParaRPr lang="en-US" sz="800" dirty="0">
              <a:solidFill>
                <a:srgbClr val="005172"/>
              </a:solidFill>
            </a:endParaRPr>
          </a:p>
        </p:txBody>
      </p:sp>
      <p:sp>
        <p:nvSpPr>
          <p:cNvPr id="28" name="Oval 27"/>
          <p:cNvSpPr/>
          <p:nvPr/>
        </p:nvSpPr>
        <p:spPr>
          <a:xfrm>
            <a:off x="4114799" y="1752600"/>
            <a:ext cx="685800" cy="685800"/>
          </a:xfrm>
          <a:prstGeom prst="ellipse">
            <a:avLst/>
          </a:prstGeom>
          <a:solidFill>
            <a:srgbClr val="0051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latin typeface="Arial Narrow" panose="020B0606020202030204" pitchFamily="34" charset="0"/>
              </a:rPr>
              <a:t>2</a:t>
            </a:r>
          </a:p>
        </p:txBody>
      </p:sp>
      <p:pic>
        <p:nvPicPr>
          <p:cNvPr id="24" name="Picture 23"/>
          <p:cNvPicPr/>
          <p:nvPr/>
        </p:nvPicPr>
        <p:blipFill>
          <a:blip r:embed="rId3" cstate="print">
            <a:extLst>
              <a:ext uri="{28A0092B-C50C-407E-A947-70E740481C1C}">
                <a14:useLocalDpi xmlns:a14="http://schemas.microsoft.com/office/drawing/2010/main" val="0"/>
              </a:ext>
            </a:extLst>
          </a:blip>
          <a:stretch>
            <a:fillRect/>
          </a:stretch>
        </p:blipFill>
        <p:spPr>
          <a:xfrm>
            <a:off x="270155" y="2640210"/>
            <a:ext cx="2895602" cy="223659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9" name="Picture 28"/>
          <p:cNvPicPr/>
          <p:nvPr/>
        </p:nvPicPr>
        <p:blipFill>
          <a:blip r:embed="rId4" cstate="print">
            <a:extLst>
              <a:ext uri="{28A0092B-C50C-407E-A947-70E740481C1C}">
                <a14:useLocalDpi xmlns:a14="http://schemas.microsoft.com/office/drawing/2010/main" val="0"/>
              </a:ext>
            </a:extLst>
          </a:blip>
          <a:stretch>
            <a:fillRect/>
          </a:stretch>
        </p:blipFill>
        <p:spPr>
          <a:xfrm>
            <a:off x="471201" y="3380923"/>
            <a:ext cx="3593461" cy="23815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0" name="Picture 29"/>
          <p:cNvPicPr/>
          <p:nvPr/>
        </p:nvPicPr>
        <p:blipFill>
          <a:blip r:embed="rId5" cstate="print">
            <a:extLst>
              <a:ext uri="{28A0092B-C50C-407E-A947-70E740481C1C}">
                <a14:useLocalDpi xmlns:a14="http://schemas.microsoft.com/office/drawing/2010/main" val="0"/>
              </a:ext>
            </a:extLst>
          </a:blip>
          <a:stretch>
            <a:fillRect/>
          </a:stretch>
        </p:blipFill>
        <p:spPr>
          <a:xfrm>
            <a:off x="3727292" y="2674386"/>
            <a:ext cx="2908619" cy="273620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31" name="Picture 30"/>
          <p:cNvPicPr/>
          <p:nvPr/>
        </p:nvPicPr>
        <p:blipFill>
          <a:blip r:embed="rId6" cstate="print">
            <a:extLst>
              <a:ext uri="{28A0092B-C50C-407E-A947-70E740481C1C}">
                <a14:useLocalDpi xmlns:a14="http://schemas.microsoft.com/office/drawing/2010/main" val="0"/>
              </a:ext>
            </a:extLst>
          </a:blip>
          <a:stretch>
            <a:fillRect/>
          </a:stretch>
        </p:blipFill>
        <p:spPr>
          <a:xfrm>
            <a:off x="6238375" y="2856864"/>
            <a:ext cx="2625406" cy="2683671"/>
          </a:xfrm>
          <a:prstGeom prst="snip2DiagRect">
            <a:avLst>
              <a:gd name="adj1" fmla="val 307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292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fld id="{8F0B0EB5-9E2B-7441-A264-5D13744D87DA}" type="slidenum">
              <a:rPr lang="en-US" smtClean="0"/>
              <a:pPr defTabSz="457200"/>
              <a:t>5</a:t>
            </a:fld>
            <a:endParaRPr lang="en-US" dirty="0"/>
          </a:p>
        </p:txBody>
      </p:sp>
      <p:pic>
        <p:nvPicPr>
          <p:cNvPr id="5" name="Picture 4"/>
          <p:cNvPicPr>
            <a:picLocks noChangeAspect="1"/>
          </p:cNvPicPr>
          <p:nvPr/>
        </p:nvPicPr>
        <p:blipFill>
          <a:blip r:embed="rId2"/>
          <a:stretch>
            <a:fillRect/>
          </a:stretch>
        </p:blipFill>
        <p:spPr>
          <a:xfrm>
            <a:off x="1996179" y="1771907"/>
            <a:ext cx="6596017" cy="40954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6"/>
          <p:cNvSpPr>
            <a:spLocks noGrp="1"/>
          </p:cNvSpPr>
          <p:nvPr>
            <p:ph type="title"/>
          </p:nvPr>
        </p:nvSpPr>
        <p:spPr>
          <a:xfrm>
            <a:off x="394680" y="871047"/>
            <a:ext cx="8229600" cy="620461"/>
          </a:xfrm>
        </p:spPr>
        <p:txBody>
          <a:bodyPr>
            <a:noAutofit/>
          </a:bodyPr>
          <a:lstStyle/>
          <a:p>
            <a:r>
              <a:rPr lang="en-US" sz="3000" dirty="0">
                <a:solidFill>
                  <a:srgbClr val="0085CA"/>
                </a:solidFill>
              </a:rPr>
              <a:t>New A Healthier You Member Portal</a:t>
            </a:r>
          </a:p>
        </p:txBody>
      </p:sp>
      <p:sp>
        <p:nvSpPr>
          <p:cNvPr id="7" name="Line Callout 1 6"/>
          <p:cNvSpPr/>
          <p:nvPr/>
        </p:nvSpPr>
        <p:spPr>
          <a:xfrm>
            <a:off x="7699561" y="4411136"/>
            <a:ext cx="1287980" cy="528353"/>
          </a:xfrm>
          <a:prstGeom prst="borderCallout1">
            <a:avLst>
              <a:gd name="adj1" fmla="val -20237"/>
              <a:gd name="adj2" fmla="val 62297"/>
              <a:gd name="adj3" fmla="val -300019"/>
              <a:gd name="adj4" fmla="val 40251"/>
            </a:avLst>
          </a:prstGeom>
          <a:solidFill>
            <a:srgbClr val="509E2F"/>
          </a:solidFill>
          <a:ln w="38100">
            <a:solidFill>
              <a:srgbClr val="509E2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Health Risk Assessment</a:t>
            </a:r>
          </a:p>
        </p:txBody>
      </p:sp>
      <p:sp>
        <p:nvSpPr>
          <p:cNvPr id="8" name="Line Callout 1 7"/>
          <p:cNvSpPr/>
          <p:nvPr/>
        </p:nvSpPr>
        <p:spPr>
          <a:xfrm>
            <a:off x="296862" y="4677832"/>
            <a:ext cx="1699317" cy="749091"/>
          </a:xfrm>
          <a:prstGeom prst="borderCallout1">
            <a:avLst>
              <a:gd name="adj1" fmla="val 23645"/>
              <a:gd name="adj2" fmla="val 105957"/>
              <a:gd name="adj3" fmla="val -41054"/>
              <a:gd name="adj4" fmla="val 127539"/>
            </a:avLst>
          </a:prstGeom>
          <a:solidFill>
            <a:srgbClr val="509E2F"/>
          </a:solidFill>
          <a:ln w="38100">
            <a:solidFill>
              <a:srgbClr val="509E2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Member’s Personalized </a:t>
            </a:r>
            <a:b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br>
            <a:r>
              <a:rPr lang="en-US" sz="1300" dirty="0">
                <a:solidFill>
                  <a:schemeClr val="bg1"/>
                </a:solidFill>
                <a:latin typeface="Verdana" panose="020B0604030504040204" pitchFamily="34" charset="0"/>
                <a:ea typeface="Verdana" panose="020B0604030504040204" pitchFamily="34" charset="0"/>
                <a:cs typeface="Verdana" panose="020B0604030504040204" pitchFamily="34" charset="0"/>
              </a:rPr>
              <a:t>Care Plans</a:t>
            </a:r>
          </a:p>
        </p:txBody>
      </p:sp>
      <p:sp>
        <p:nvSpPr>
          <p:cNvPr id="10" name="Rounded Rectangle 9"/>
          <p:cNvSpPr/>
          <p:nvPr/>
        </p:nvSpPr>
        <p:spPr>
          <a:xfrm>
            <a:off x="1996178" y="1771907"/>
            <a:ext cx="1215558" cy="362044"/>
          </a:xfrm>
          <a:prstGeom prst="round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805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fld id="{8F0B0EB5-9E2B-7441-A264-5D13744D87DA}" type="slidenum">
              <a:rPr lang="en-US" smtClean="0"/>
              <a:pPr defTabSz="457200"/>
              <a:t>6</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966" b="3230"/>
          <a:stretch/>
        </p:blipFill>
        <p:spPr>
          <a:xfrm rot="5400000">
            <a:off x="1139240" y="890100"/>
            <a:ext cx="2387342" cy="3763820"/>
          </a:xfrm>
          <a:prstGeom prst="rect">
            <a:avLst/>
          </a:prstGeom>
        </p:spPr>
      </p:pic>
      <p:sp>
        <p:nvSpPr>
          <p:cNvPr id="6" name="Text Placeholder 5"/>
          <p:cNvSpPr>
            <a:spLocks noGrp="1"/>
          </p:cNvSpPr>
          <p:nvPr>
            <p:ph idx="1"/>
          </p:nvPr>
        </p:nvSpPr>
        <p:spPr>
          <a:xfrm>
            <a:off x="5564480" y="1888486"/>
            <a:ext cx="3483323" cy="1540445"/>
          </a:xfrm>
        </p:spPr>
        <p:txBody>
          <a:bodyPr>
            <a:noAutofit/>
          </a:bodyPr>
          <a:lstStyle/>
          <a:p>
            <a:pPr>
              <a:buFont typeface="Arial"/>
              <a:buChar char="•"/>
            </a:pPr>
            <a:r>
              <a:rPr lang="en-US" sz="1700" dirty="0"/>
              <a:t>Provides a snapshot of current health status, simplified process and provides more member website personalization.</a:t>
            </a:r>
          </a:p>
        </p:txBody>
      </p:sp>
      <p:sp>
        <p:nvSpPr>
          <p:cNvPr id="7" name="Title 6"/>
          <p:cNvSpPr>
            <a:spLocks noGrp="1"/>
          </p:cNvSpPr>
          <p:nvPr>
            <p:ph type="title"/>
          </p:nvPr>
        </p:nvSpPr>
        <p:spPr>
          <a:xfrm>
            <a:off x="419632" y="827254"/>
            <a:ext cx="8229600" cy="620461"/>
          </a:xfrm>
        </p:spPr>
        <p:txBody>
          <a:bodyPr/>
          <a:lstStyle/>
          <a:p>
            <a:r>
              <a:rPr lang="en-US" dirty="0">
                <a:solidFill>
                  <a:srgbClr val="0085CA"/>
                </a:solidFill>
              </a:rPr>
              <a:t>Health Risk Assessment</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8707"/>
          <a:stretch/>
        </p:blipFill>
        <p:spPr>
          <a:xfrm>
            <a:off x="152400" y="4368909"/>
            <a:ext cx="3361907" cy="1845065"/>
          </a:xfrm>
          <a:prstGeom prst="rect">
            <a:avLst/>
          </a:prstGeom>
          <a:ln>
            <a:solidFill>
              <a:schemeClr val="bg1">
                <a:lumMod val="65000"/>
              </a:schemeClr>
            </a:solidFill>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t="9431"/>
          <a:stretch/>
        </p:blipFill>
        <p:spPr>
          <a:xfrm>
            <a:off x="2435706" y="4338913"/>
            <a:ext cx="3336200" cy="1905055"/>
          </a:xfrm>
          <a:prstGeom prst="rect">
            <a:avLst/>
          </a:prstGeom>
          <a:ln>
            <a:solidFill>
              <a:schemeClr val="bg1">
                <a:lumMod val="65000"/>
              </a:schemeClr>
            </a:solidFill>
          </a:ln>
        </p:spPr>
      </p:pic>
      <p:pic>
        <p:nvPicPr>
          <p:cNvPr id="10" name="Picture 9"/>
          <p:cNvPicPr>
            <a:picLocks noChangeAspect="1"/>
          </p:cNvPicPr>
          <p:nvPr/>
        </p:nvPicPr>
        <p:blipFill>
          <a:blip r:embed="rId5"/>
          <a:stretch>
            <a:fillRect/>
          </a:stretch>
        </p:blipFill>
        <p:spPr>
          <a:xfrm>
            <a:off x="714769" y="1820946"/>
            <a:ext cx="3115213" cy="1934248"/>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10616"/>
          <a:stretch/>
        </p:blipFill>
        <p:spPr>
          <a:xfrm>
            <a:off x="4217713" y="4274560"/>
            <a:ext cx="3159800" cy="2066656"/>
          </a:xfrm>
          <a:prstGeom prst="rect">
            <a:avLst/>
          </a:prstGeom>
          <a:ln>
            <a:solidFill>
              <a:schemeClr val="bg1">
                <a:lumMod val="65000"/>
              </a:schemeClr>
            </a:solidFill>
          </a:ln>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t="9026"/>
          <a:stretch/>
        </p:blipFill>
        <p:spPr>
          <a:xfrm>
            <a:off x="5797613" y="4214272"/>
            <a:ext cx="3260238" cy="2186528"/>
          </a:xfrm>
          <a:prstGeom prst="rect">
            <a:avLst/>
          </a:prstGeom>
          <a:ln>
            <a:solidFill>
              <a:schemeClr val="bg1">
                <a:lumMod val="65000"/>
              </a:schemeClr>
            </a:solidFill>
          </a:ln>
        </p:spPr>
      </p:pic>
      <p:sp>
        <p:nvSpPr>
          <p:cNvPr id="13" name="Rectangle 12"/>
          <p:cNvSpPr/>
          <p:nvPr/>
        </p:nvSpPr>
        <p:spPr>
          <a:xfrm>
            <a:off x="714769" y="1820946"/>
            <a:ext cx="572768" cy="1642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Rectangle 13"/>
          <p:cNvSpPr/>
          <p:nvPr/>
        </p:nvSpPr>
        <p:spPr>
          <a:xfrm>
            <a:off x="3054082" y="1985229"/>
            <a:ext cx="821267" cy="356261"/>
          </a:xfrm>
          <a:prstGeom prst="rect">
            <a:avLst/>
          </a:prstGeom>
          <a:noFill/>
          <a:ln w="28575">
            <a:solidFill>
              <a:srgbClr val="509E2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15" name="Straight Arrow Connector 14"/>
          <p:cNvCxnSpPr/>
          <p:nvPr/>
        </p:nvCxnSpPr>
        <p:spPr>
          <a:xfrm flipH="1">
            <a:off x="3048000" y="2371680"/>
            <a:ext cx="28273" cy="1863308"/>
          </a:xfrm>
          <a:prstGeom prst="straightConnector1">
            <a:avLst/>
          </a:prstGeom>
          <a:ln w="57150">
            <a:solidFill>
              <a:srgbClr val="509E2F"/>
            </a:solidFill>
            <a:prstDash val="soli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6" name="Left Arrow 15"/>
          <p:cNvSpPr/>
          <p:nvPr/>
        </p:nvSpPr>
        <p:spPr>
          <a:xfrm>
            <a:off x="3726430" y="1950539"/>
            <a:ext cx="1733302" cy="646029"/>
          </a:xfrm>
          <a:prstGeom prst="leftArrow">
            <a:avLst/>
          </a:prstGeom>
          <a:solidFill>
            <a:srgbClr val="0085CA"/>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800" kern="0" dirty="0">
                <a:solidFill>
                  <a:sysClr val="window" lastClr="FFFFFF"/>
                </a:solidFill>
                <a:latin typeface="Verdana" panose="020B0604030504040204" pitchFamily="34" charset="0"/>
                <a:ea typeface="Verdana" panose="020B0604030504040204" pitchFamily="34" charset="0"/>
                <a:cs typeface="Verdana" panose="020B0604030504040204" pitchFamily="34" charset="0"/>
              </a:rPr>
              <a:t> </a:t>
            </a:r>
          </a:p>
        </p:txBody>
      </p:sp>
      <p:sp>
        <p:nvSpPr>
          <p:cNvPr id="17" name="Rectangle 16"/>
          <p:cNvSpPr/>
          <p:nvPr/>
        </p:nvSpPr>
        <p:spPr>
          <a:xfrm>
            <a:off x="3982527" y="2073498"/>
            <a:ext cx="1477206" cy="369332"/>
          </a:xfrm>
          <a:prstGeom prst="rect">
            <a:avLst/>
          </a:prstGeom>
        </p:spPr>
        <p:txBody>
          <a:bodyPr wrap="square">
            <a:spAutoFit/>
          </a:bodyPr>
          <a:lstStyle/>
          <a:p>
            <a:pPr defTabSz="457200"/>
            <a:r>
              <a:rPr lang="en-US" sz="900" dirty="0">
                <a:solidFill>
                  <a:prstClr val="white"/>
                </a:solidFill>
                <a:latin typeface="Verdana" panose="020B0604030504040204" pitchFamily="34" charset="0"/>
                <a:ea typeface="Verdana" panose="020B0604030504040204" pitchFamily="34" charset="0"/>
                <a:cs typeface="Verdana" panose="020B0604030504040204" pitchFamily="34" charset="0"/>
              </a:rPr>
              <a:t>Take your health risk assessment</a:t>
            </a:r>
          </a:p>
        </p:txBody>
      </p:sp>
      <p:sp>
        <p:nvSpPr>
          <p:cNvPr id="18" name="Left Arrow 17"/>
          <p:cNvSpPr/>
          <p:nvPr/>
        </p:nvSpPr>
        <p:spPr>
          <a:xfrm>
            <a:off x="3726430" y="2495936"/>
            <a:ext cx="1733302" cy="726415"/>
          </a:xfrm>
          <a:prstGeom prst="leftArrow">
            <a:avLst/>
          </a:prstGeom>
          <a:solidFill>
            <a:srgbClr val="0085CA"/>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700" kern="0" dirty="0">
                <a:solidFill>
                  <a:srgbClr val="FFFFFF"/>
                </a:solidFill>
                <a:latin typeface="Verdana" panose="020B0604030504040204" pitchFamily="34" charset="0"/>
                <a:ea typeface="Verdana" panose="020B0604030504040204" pitchFamily="34" charset="0"/>
                <a:cs typeface="Verdana" panose="020B0604030504040204" pitchFamily="34" charset="0"/>
              </a:rPr>
              <a:t>Register for an event or download a form to take to your physician</a:t>
            </a:r>
            <a:endParaRPr lang="en-US" sz="700" kern="0" dirty="0">
              <a:solidFill>
                <a:sysClr val="window" lastClr="FFFF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3926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457200"/>
            <a:fld id="{8F0B0EB5-9E2B-7441-A264-5D13744D87DA}" type="slidenum">
              <a:rPr lang="en-US" smtClean="0">
                <a:solidFill>
                  <a:prstClr val="black">
                    <a:lumMod val="65000"/>
                    <a:lumOff val="35000"/>
                  </a:prstClr>
                </a:solidFill>
              </a:rPr>
              <a:pPr defTabSz="457200"/>
              <a:t>7</a:t>
            </a:fld>
            <a:endParaRPr lang="en-US" dirty="0">
              <a:solidFill>
                <a:prstClr val="black">
                  <a:lumMod val="65000"/>
                  <a:lumOff val="35000"/>
                </a:prstClr>
              </a:solidFill>
            </a:endParaRPr>
          </a:p>
        </p:txBody>
      </p:sp>
      <p:cxnSp>
        <p:nvCxnSpPr>
          <p:cNvPr id="9" name="Straight Connector 8"/>
          <p:cNvCxnSpPr>
            <a:cxnSpLocks/>
          </p:cNvCxnSpPr>
          <p:nvPr/>
        </p:nvCxnSpPr>
        <p:spPr>
          <a:xfrm>
            <a:off x="152400" y="3959774"/>
            <a:ext cx="4419600" cy="0"/>
          </a:xfrm>
          <a:prstGeom prst="line">
            <a:avLst/>
          </a:prstGeom>
          <a:ln w="38100">
            <a:solidFill>
              <a:srgbClr val="509E2F"/>
            </a:solidFill>
            <a:prstDash val="sysDot"/>
            <a:headEnd type="diamond" w="med" len="med"/>
            <a:tailEnd type="diamond" w="med" len="med"/>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2649354" y="2639469"/>
            <a:ext cx="1981788" cy="1177611"/>
          </a:xfrm>
          <a:prstGeom prst="rect">
            <a:avLst/>
          </a:prstGeom>
          <a:solidFill>
            <a:srgbClr val="0085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7" name="Rectangle 16"/>
          <p:cNvSpPr/>
          <p:nvPr/>
        </p:nvSpPr>
        <p:spPr>
          <a:xfrm>
            <a:off x="2633688" y="4288656"/>
            <a:ext cx="1981788" cy="1450775"/>
          </a:xfrm>
          <a:prstGeom prst="rect">
            <a:avLst/>
          </a:prstGeom>
          <a:solidFill>
            <a:srgbClr val="0085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8" name="TextBox 17"/>
          <p:cNvSpPr txBox="1">
            <a:spLocks noChangeAspect="1"/>
          </p:cNvSpPr>
          <p:nvPr/>
        </p:nvSpPr>
        <p:spPr>
          <a:xfrm rot="5400000">
            <a:off x="3224692" y="2475119"/>
            <a:ext cx="738664" cy="1549215"/>
          </a:xfrm>
          <a:prstGeom prst="rect">
            <a:avLst/>
          </a:prstGeom>
          <a:noFill/>
        </p:spPr>
        <p:txBody>
          <a:bodyPr vert="vert270" wrap="square" rtlCol="0">
            <a:spAutoFit/>
          </a:bodyPr>
          <a:lstStyle/>
          <a:p>
            <a:pPr algn="ctr"/>
            <a:r>
              <a:rPr lang="en-US" b="1" dirty="0">
                <a:solidFill>
                  <a:schemeClr val="bg1"/>
                </a:solidFill>
                <a:latin typeface="Verdana"/>
                <a:cs typeface="Verdana"/>
              </a:rPr>
              <a:t>Preventive Care Plans</a:t>
            </a:r>
          </a:p>
        </p:txBody>
      </p:sp>
      <p:sp>
        <p:nvSpPr>
          <p:cNvPr id="19" name="TextBox 18"/>
          <p:cNvSpPr txBox="1">
            <a:spLocks noChangeAspect="1"/>
          </p:cNvSpPr>
          <p:nvPr/>
        </p:nvSpPr>
        <p:spPr>
          <a:xfrm>
            <a:off x="363354" y="2695729"/>
            <a:ext cx="2286000" cy="1107996"/>
          </a:xfrm>
          <a:prstGeom prst="rect">
            <a:avLst/>
          </a:prstGeom>
          <a:noFill/>
        </p:spPr>
        <p:txBody>
          <a:bodyPr wrap="square" rtlCol="0">
            <a:spAutoFit/>
          </a:bodyPr>
          <a:lstStyle/>
          <a:p>
            <a:pPr marL="231775" indent="-231775">
              <a:buFont typeface="Arial" panose="020B0604020202020204" pitchFamily="34" charset="0"/>
              <a:buChar char="•"/>
            </a:pPr>
            <a:r>
              <a:rPr lang="en-US" sz="1100" dirty="0">
                <a:solidFill>
                  <a:srgbClr val="005172"/>
                </a:solidFill>
                <a:latin typeface="Verdana" pitchFamily="34" charset="0"/>
                <a:ea typeface="Verdana" pitchFamily="34" charset="0"/>
                <a:cs typeface="Verdana" pitchFamily="34" charset="0"/>
              </a:rPr>
              <a:t>Cancer Screening</a:t>
            </a:r>
          </a:p>
          <a:p>
            <a:pPr marL="573088" lvl="1" indent="-171450">
              <a:buSzPct val="80000"/>
              <a:buFont typeface="Wingdings" panose="05000000000000000000" pitchFamily="2" charset="2"/>
              <a:buChar char="§"/>
            </a:pPr>
            <a:r>
              <a:rPr lang="en-US" sz="1100" dirty="0">
                <a:solidFill>
                  <a:srgbClr val="005172"/>
                </a:solidFill>
                <a:latin typeface="Verdana" pitchFamily="34" charset="0"/>
                <a:ea typeface="Verdana" pitchFamily="34" charset="0"/>
                <a:cs typeface="Verdana" pitchFamily="34" charset="0"/>
              </a:rPr>
              <a:t>Age &amp; Gender Based</a:t>
            </a:r>
          </a:p>
          <a:p>
            <a:pPr marL="573088" lvl="1" indent="-171450">
              <a:buSzPct val="80000"/>
              <a:buFont typeface="Wingdings" panose="05000000000000000000" pitchFamily="2" charset="2"/>
              <a:buChar char="§"/>
            </a:pPr>
            <a:r>
              <a:rPr lang="en-US" sz="1100" dirty="0">
                <a:solidFill>
                  <a:srgbClr val="005172"/>
                </a:solidFill>
                <a:latin typeface="Verdana" pitchFamily="34" charset="0"/>
                <a:ea typeface="Verdana" pitchFamily="34" charset="0"/>
                <a:cs typeface="Verdana" pitchFamily="34" charset="0"/>
              </a:rPr>
              <a:t>Cervical</a:t>
            </a:r>
          </a:p>
          <a:p>
            <a:pPr marL="573088" lvl="1" indent="-171450">
              <a:buSzPct val="80000"/>
              <a:buFont typeface="Wingdings" panose="05000000000000000000" pitchFamily="2" charset="2"/>
              <a:buChar char="§"/>
            </a:pPr>
            <a:r>
              <a:rPr lang="en-US" sz="1100" dirty="0">
                <a:solidFill>
                  <a:srgbClr val="005172"/>
                </a:solidFill>
                <a:latin typeface="Verdana" pitchFamily="34" charset="0"/>
                <a:ea typeface="Verdana" pitchFamily="34" charset="0"/>
                <a:cs typeface="Verdana" pitchFamily="34" charset="0"/>
              </a:rPr>
              <a:t>Breast</a:t>
            </a:r>
          </a:p>
          <a:p>
            <a:pPr marL="573088" lvl="1" indent="-171450">
              <a:buSzPct val="80000"/>
              <a:buFont typeface="Wingdings" panose="05000000000000000000" pitchFamily="2" charset="2"/>
              <a:buChar char="§"/>
            </a:pPr>
            <a:r>
              <a:rPr lang="en-US" sz="1100" dirty="0">
                <a:solidFill>
                  <a:srgbClr val="005172"/>
                </a:solidFill>
                <a:latin typeface="Verdana" pitchFamily="34" charset="0"/>
                <a:ea typeface="Verdana" pitchFamily="34" charset="0"/>
                <a:cs typeface="Verdana" pitchFamily="34" charset="0"/>
              </a:rPr>
              <a:t>Colorectal</a:t>
            </a:r>
          </a:p>
          <a:p>
            <a:pPr marL="231775" indent="-231775">
              <a:buFont typeface="Arial" panose="020B0604020202020204" pitchFamily="34" charset="0"/>
              <a:buChar char="•"/>
            </a:pPr>
            <a:r>
              <a:rPr lang="en-US" sz="1100" dirty="0">
                <a:solidFill>
                  <a:srgbClr val="005172"/>
                </a:solidFill>
                <a:latin typeface="Verdana" pitchFamily="34" charset="0"/>
                <a:ea typeface="Verdana" pitchFamily="34" charset="0"/>
                <a:cs typeface="Verdana" pitchFamily="34" charset="0"/>
              </a:rPr>
              <a:t>Flu Shot</a:t>
            </a:r>
          </a:p>
        </p:txBody>
      </p:sp>
      <p:sp>
        <p:nvSpPr>
          <p:cNvPr id="20" name="TextBox 19"/>
          <p:cNvSpPr txBox="1">
            <a:spLocks noChangeAspect="1"/>
          </p:cNvSpPr>
          <p:nvPr/>
        </p:nvSpPr>
        <p:spPr>
          <a:xfrm rot="5400000">
            <a:off x="3114831" y="3994412"/>
            <a:ext cx="1015663" cy="2039261"/>
          </a:xfrm>
          <a:prstGeom prst="rect">
            <a:avLst/>
          </a:prstGeom>
          <a:noFill/>
        </p:spPr>
        <p:txBody>
          <a:bodyPr vert="vert270" wrap="square" rtlCol="0">
            <a:spAutoFit/>
          </a:bodyPr>
          <a:lstStyle/>
          <a:p>
            <a:pPr algn="ctr"/>
            <a:r>
              <a:rPr lang="en-US" b="1" dirty="0">
                <a:solidFill>
                  <a:schemeClr val="bg1"/>
                </a:solidFill>
                <a:latin typeface="Verdana"/>
                <a:cs typeface="Verdana"/>
              </a:rPr>
              <a:t>Chronic Condition Care Plans</a:t>
            </a:r>
          </a:p>
        </p:txBody>
      </p:sp>
      <p:sp>
        <p:nvSpPr>
          <p:cNvPr id="21" name="TextBox 20"/>
          <p:cNvSpPr txBox="1">
            <a:spLocks noChangeAspect="1"/>
          </p:cNvSpPr>
          <p:nvPr/>
        </p:nvSpPr>
        <p:spPr>
          <a:xfrm>
            <a:off x="363354" y="4049329"/>
            <a:ext cx="2547788" cy="2123658"/>
          </a:xfrm>
          <a:prstGeom prst="rect">
            <a:avLst/>
          </a:prstGeom>
          <a:noFill/>
        </p:spPr>
        <p:txBody>
          <a:bodyPr wrap="square" rtlCol="0">
            <a:spAutoFit/>
          </a:bodyPr>
          <a:lstStyle/>
          <a:p>
            <a:pPr marL="231775" indent="-231775">
              <a:buFont typeface="Arial" panose="020B0604020202020204" pitchFamily="34" charset="0"/>
              <a:buChar char="•"/>
            </a:pPr>
            <a:r>
              <a:rPr lang="en-US" sz="1100" dirty="0">
                <a:solidFill>
                  <a:srgbClr val="005172"/>
                </a:solidFill>
                <a:latin typeface="Verdana" pitchFamily="34" charset="0"/>
                <a:ea typeface="Verdana" pitchFamily="34" charset="0"/>
                <a:cs typeface="Verdana" pitchFamily="34" charset="0"/>
              </a:rPr>
              <a:t>Asthma</a:t>
            </a:r>
          </a:p>
          <a:p>
            <a:pPr marL="231775" indent="-231775">
              <a:buFont typeface="Arial" panose="020B0604020202020204" pitchFamily="34" charset="0"/>
              <a:buChar char="•"/>
            </a:pPr>
            <a:r>
              <a:rPr lang="en-US" sz="1100" dirty="0">
                <a:solidFill>
                  <a:srgbClr val="005172"/>
                </a:solidFill>
                <a:latin typeface="Verdana" pitchFamily="34" charset="0"/>
                <a:ea typeface="Verdana" pitchFamily="34" charset="0"/>
                <a:cs typeface="Verdana" pitchFamily="34" charset="0"/>
              </a:rPr>
              <a:t>Behavioral Health</a:t>
            </a:r>
          </a:p>
          <a:p>
            <a:pPr marL="231775" indent="-231775">
              <a:buFont typeface="Arial" panose="020B0604020202020204" pitchFamily="34" charset="0"/>
              <a:buChar char="•"/>
            </a:pPr>
            <a:r>
              <a:rPr lang="en-US" sz="1100" dirty="0">
                <a:solidFill>
                  <a:srgbClr val="005172"/>
                </a:solidFill>
                <a:latin typeface="Verdana" pitchFamily="34" charset="0"/>
                <a:ea typeface="Verdana" pitchFamily="34" charset="0"/>
                <a:cs typeface="Verdana" pitchFamily="34" charset="0"/>
              </a:rPr>
              <a:t>COPD</a:t>
            </a:r>
          </a:p>
          <a:p>
            <a:pPr marL="231775" indent="-231775">
              <a:buFont typeface="Arial" panose="020B0604020202020204" pitchFamily="34" charset="0"/>
              <a:buChar char="•"/>
            </a:pPr>
            <a:r>
              <a:rPr lang="en-US" sz="1100" dirty="0">
                <a:solidFill>
                  <a:srgbClr val="005172"/>
                </a:solidFill>
                <a:latin typeface="Verdana" pitchFamily="34" charset="0"/>
                <a:ea typeface="Verdana" pitchFamily="34" charset="0"/>
                <a:cs typeface="Verdana" pitchFamily="34" charset="0"/>
              </a:rPr>
              <a:t>Diabetes</a:t>
            </a:r>
          </a:p>
          <a:p>
            <a:pPr marL="231775" indent="-231775">
              <a:buFont typeface="Arial" panose="020B0604020202020204" pitchFamily="34" charset="0"/>
              <a:buChar char="•"/>
            </a:pPr>
            <a:r>
              <a:rPr lang="en-US" sz="1100" dirty="0">
                <a:solidFill>
                  <a:srgbClr val="005172"/>
                </a:solidFill>
                <a:latin typeface="Verdana" pitchFamily="34" charset="0"/>
                <a:ea typeface="Verdana" pitchFamily="34" charset="0"/>
                <a:cs typeface="Verdana" pitchFamily="34" charset="0"/>
              </a:rPr>
              <a:t>Heart Disease</a:t>
            </a:r>
          </a:p>
          <a:p>
            <a:pPr marL="231775" indent="-231775">
              <a:buFont typeface="Arial" panose="020B0604020202020204" pitchFamily="34" charset="0"/>
              <a:buChar char="•"/>
            </a:pPr>
            <a:r>
              <a:rPr lang="en-US" sz="1100" dirty="0">
                <a:solidFill>
                  <a:srgbClr val="005172"/>
                </a:solidFill>
                <a:latin typeface="Verdana" pitchFamily="34" charset="0"/>
                <a:ea typeface="Verdana" pitchFamily="34" charset="0"/>
                <a:cs typeface="Verdana" pitchFamily="34" charset="0"/>
              </a:rPr>
              <a:t>Heart Failure</a:t>
            </a:r>
          </a:p>
          <a:p>
            <a:pPr marL="231775" indent="-231775">
              <a:buFont typeface="Arial" panose="020B0604020202020204" pitchFamily="34" charset="0"/>
              <a:buChar char="•"/>
            </a:pPr>
            <a:r>
              <a:rPr lang="en-US" sz="1100" dirty="0">
                <a:solidFill>
                  <a:srgbClr val="005172"/>
                </a:solidFill>
                <a:latin typeface="Verdana" pitchFamily="34" charset="0"/>
                <a:ea typeface="Verdana" pitchFamily="34" charset="0"/>
                <a:cs typeface="Verdana" pitchFamily="34" charset="0"/>
              </a:rPr>
              <a:t>Hyperlipidemia</a:t>
            </a:r>
          </a:p>
          <a:p>
            <a:pPr marL="231775" indent="-231775">
              <a:buFont typeface="Arial" panose="020B0604020202020204" pitchFamily="34" charset="0"/>
              <a:buChar char="•"/>
            </a:pPr>
            <a:r>
              <a:rPr lang="en-US" sz="1100" dirty="0">
                <a:solidFill>
                  <a:srgbClr val="005172"/>
                </a:solidFill>
                <a:latin typeface="Verdana" pitchFamily="34" charset="0"/>
                <a:ea typeface="Verdana" pitchFamily="34" charset="0"/>
                <a:cs typeface="Verdana" pitchFamily="34" charset="0"/>
              </a:rPr>
              <a:t>Hypertension</a:t>
            </a:r>
          </a:p>
          <a:p>
            <a:pPr marL="231775" indent="-231775">
              <a:buFont typeface="Arial" panose="020B0604020202020204" pitchFamily="34" charset="0"/>
              <a:buChar char="•"/>
            </a:pPr>
            <a:r>
              <a:rPr lang="en-US" sz="1100" dirty="0">
                <a:solidFill>
                  <a:srgbClr val="005172"/>
                </a:solidFill>
                <a:latin typeface="Verdana" pitchFamily="34" charset="0"/>
                <a:ea typeface="Verdana" pitchFamily="34" charset="0"/>
                <a:cs typeface="Verdana" pitchFamily="34" charset="0"/>
              </a:rPr>
              <a:t>Metabolic Syndrome</a:t>
            </a:r>
          </a:p>
          <a:p>
            <a:pPr marL="231775" indent="-231775">
              <a:buFont typeface="Arial" panose="020B0604020202020204" pitchFamily="34" charset="0"/>
              <a:buChar char="•"/>
            </a:pPr>
            <a:r>
              <a:rPr lang="en-US" sz="1100" dirty="0">
                <a:solidFill>
                  <a:srgbClr val="005172"/>
                </a:solidFill>
                <a:latin typeface="Verdana" pitchFamily="34" charset="0"/>
                <a:ea typeface="Verdana" pitchFamily="34" charset="0"/>
                <a:cs typeface="Verdana" pitchFamily="34" charset="0"/>
              </a:rPr>
              <a:t>Obesity</a:t>
            </a:r>
          </a:p>
          <a:p>
            <a:pPr marL="231775" indent="-231775">
              <a:buFont typeface="Arial" panose="020B0604020202020204" pitchFamily="34" charset="0"/>
              <a:buChar char="•"/>
            </a:pPr>
            <a:r>
              <a:rPr lang="en-US" sz="1100" dirty="0">
                <a:solidFill>
                  <a:srgbClr val="005172"/>
                </a:solidFill>
                <a:latin typeface="Verdana" pitchFamily="34" charset="0"/>
                <a:ea typeface="Verdana" pitchFamily="34" charset="0"/>
                <a:cs typeface="Verdana" pitchFamily="34" charset="0"/>
              </a:rPr>
              <a:t>Pregnancy</a:t>
            </a:r>
          </a:p>
          <a:p>
            <a:pPr marL="231775" indent="-231775">
              <a:buFont typeface="Arial" panose="020B0604020202020204" pitchFamily="34" charset="0"/>
              <a:buChar char="•"/>
            </a:pPr>
            <a:r>
              <a:rPr lang="en-US" sz="1100" dirty="0">
                <a:solidFill>
                  <a:srgbClr val="005172"/>
                </a:solidFill>
                <a:latin typeface="Verdana" pitchFamily="34" charset="0"/>
                <a:ea typeface="Verdana" pitchFamily="34" charset="0"/>
                <a:cs typeface="Verdana" pitchFamily="34" charset="0"/>
              </a:rPr>
              <a:t>Smoking</a:t>
            </a:r>
          </a:p>
        </p:txBody>
      </p:sp>
      <p:sp>
        <p:nvSpPr>
          <p:cNvPr id="22" name="Title 6"/>
          <p:cNvSpPr>
            <a:spLocks noGrp="1"/>
          </p:cNvSpPr>
          <p:nvPr>
            <p:ph type="title"/>
          </p:nvPr>
        </p:nvSpPr>
        <p:spPr>
          <a:xfrm>
            <a:off x="363354" y="747885"/>
            <a:ext cx="8015745" cy="1600438"/>
          </a:xfrm>
        </p:spPr>
        <p:txBody>
          <a:bodyPr vert="horz" wrap="square" lIns="91440" tIns="45720" rIns="91440" bIns="45720" rtlCol="0" anchor="ctr">
            <a:spAutoFit/>
          </a:bodyPr>
          <a:lstStyle/>
          <a:p>
            <a:pPr defTabSz="914400"/>
            <a:r>
              <a:rPr lang="en-US" b="1" dirty="0">
                <a:solidFill>
                  <a:srgbClr val="0085CA"/>
                </a:solidFill>
                <a:latin typeface="Verdana" panose="020B0604030504040204" pitchFamily="34" charset="0"/>
                <a:ea typeface="Verdana" panose="020B0604030504040204" pitchFamily="34" charset="0"/>
                <a:cs typeface="Verdana" panose="020B0604030504040204" pitchFamily="34" charset="0"/>
              </a:rPr>
              <a:t>Personalized Wellness Engagement Activities </a:t>
            </a:r>
            <a:r>
              <a:rPr lang="en-US" sz="3600" b="1" dirty="0">
                <a:solidFill>
                  <a:srgbClr val="0085CA"/>
                </a:solidFill>
                <a:latin typeface="Verdana" panose="020B0604030504040204" pitchFamily="34" charset="0"/>
                <a:ea typeface="Verdana" panose="020B0604030504040204" pitchFamily="34" charset="0"/>
                <a:cs typeface="Verdana" panose="020B0604030504040204" pitchFamily="34" charset="0"/>
              </a:rPr>
              <a:t/>
            </a:r>
            <a:br>
              <a:rPr lang="en-US" sz="3600" b="1" dirty="0">
                <a:solidFill>
                  <a:srgbClr val="0085CA"/>
                </a:solidFill>
                <a:latin typeface="Verdana" panose="020B0604030504040204" pitchFamily="34" charset="0"/>
                <a:ea typeface="Verdana" panose="020B0604030504040204" pitchFamily="34" charset="0"/>
                <a:cs typeface="Verdana" panose="020B0604030504040204" pitchFamily="34" charset="0"/>
              </a:rPr>
            </a:br>
            <a:r>
              <a:rPr lang="en-US" sz="1050" b="1" dirty="0">
                <a:solidFill>
                  <a:srgbClr val="0085CA"/>
                </a:solidFill>
                <a:latin typeface="Verdana" panose="020B0604030504040204" pitchFamily="34" charset="0"/>
                <a:ea typeface="Verdana" panose="020B0604030504040204" pitchFamily="34" charset="0"/>
                <a:cs typeface="Verdana" panose="020B0604030504040204" pitchFamily="34" charset="0"/>
              </a:rPr>
              <a:t/>
            </a:r>
            <a:br>
              <a:rPr lang="en-US" sz="1050" b="1" dirty="0">
                <a:solidFill>
                  <a:srgbClr val="0085CA"/>
                </a:solidFill>
                <a:latin typeface="Verdana" panose="020B0604030504040204" pitchFamily="34" charset="0"/>
                <a:ea typeface="Verdana" panose="020B0604030504040204" pitchFamily="34" charset="0"/>
                <a:cs typeface="Verdana" panose="020B0604030504040204" pitchFamily="34" charset="0"/>
              </a:rPr>
            </a:br>
            <a:r>
              <a:rPr lang="en-US" sz="2000" b="0" dirty="0">
                <a:solidFill>
                  <a:srgbClr val="0085CA"/>
                </a:solidFill>
                <a:latin typeface="Verdana" panose="020B0604030504040204" pitchFamily="34" charset="0"/>
                <a:ea typeface="Verdana" panose="020B0604030504040204" pitchFamily="34" charset="0"/>
                <a:cs typeface="Verdana" panose="020B0604030504040204" pitchFamily="34" charset="0"/>
              </a:rPr>
              <a:t>Tailored Care Plans</a:t>
            </a:r>
          </a:p>
        </p:txBody>
      </p:sp>
      <p:sp>
        <p:nvSpPr>
          <p:cNvPr id="13" name="Rectangle 12">
            <a:extLst>
              <a:ext uri="{FF2B5EF4-FFF2-40B4-BE49-F238E27FC236}">
                <a16:creationId xmlns:a16="http://schemas.microsoft.com/office/drawing/2014/main" id="{A4714B52-3367-419E-BF44-57462432CE1F}"/>
              </a:ext>
            </a:extLst>
          </p:cNvPr>
          <p:cNvSpPr/>
          <p:nvPr/>
        </p:nvSpPr>
        <p:spPr>
          <a:xfrm>
            <a:off x="4801204" y="2612673"/>
            <a:ext cx="3810000" cy="581810"/>
          </a:xfrm>
          <a:prstGeom prst="rect">
            <a:avLst/>
          </a:prstGeom>
          <a:solidFill>
            <a:srgbClr val="0085C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prstClr val="white"/>
                </a:solidFill>
                <a:latin typeface="Verdana" panose="020B0604030504040204" pitchFamily="34" charset="0"/>
                <a:ea typeface="Verdana" panose="020B0604030504040204" pitchFamily="34" charset="0"/>
                <a:cs typeface="Verdana" panose="020B0604030504040204" pitchFamily="34" charset="0"/>
              </a:rPr>
              <a:t>Lifestyle Care Plans</a:t>
            </a:r>
          </a:p>
        </p:txBody>
      </p:sp>
      <p:sp>
        <p:nvSpPr>
          <p:cNvPr id="14" name="TextBox 13">
            <a:extLst>
              <a:ext uri="{FF2B5EF4-FFF2-40B4-BE49-F238E27FC236}">
                <a16:creationId xmlns:a16="http://schemas.microsoft.com/office/drawing/2014/main" id="{0F3F4080-C254-4A8F-A58F-D00BA31C331C}"/>
              </a:ext>
            </a:extLst>
          </p:cNvPr>
          <p:cNvSpPr txBox="1">
            <a:spLocks noChangeAspect="1"/>
          </p:cNvSpPr>
          <p:nvPr/>
        </p:nvSpPr>
        <p:spPr>
          <a:xfrm>
            <a:off x="5432310" y="3267252"/>
            <a:ext cx="2547788" cy="1754326"/>
          </a:xfrm>
          <a:prstGeom prst="rect">
            <a:avLst/>
          </a:prstGeom>
          <a:noFill/>
        </p:spPr>
        <p:txBody>
          <a:bodyPr wrap="square" rtlCol="0">
            <a:spAutoFit/>
          </a:bodyPr>
          <a:lstStyle/>
          <a:p>
            <a:pPr marL="231775" indent="-231775">
              <a:buFont typeface="Arial" panose="020B0604020202020204" pitchFamily="34" charset="0"/>
              <a:buChar char="•"/>
            </a:pPr>
            <a:r>
              <a:rPr lang="en-US" sz="1200" dirty="0">
                <a:solidFill>
                  <a:srgbClr val="509E2F"/>
                </a:solidFill>
                <a:latin typeface="Verdana" pitchFamily="34" charset="0"/>
                <a:ea typeface="Verdana" pitchFamily="34" charset="0"/>
                <a:cs typeface="Verdana" pitchFamily="34" charset="0"/>
              </a:rPr>
              <a:t>Understand My Health</a:t>
            </a:r>
          </a:p>
          <a:p>
            <a:pPr marL="231775" indent="-231775">
              <a:buFont typeface="Arial" panose="020B0604020202020204" pitchFamily="34" charset="0"/>
              <a:buChar char="•"/>
            </a:pPr>
            <a:r>
              <a:rPr lang="en-US" sz="1200" dirty="0">
                <a:solidFill>
                  <a:srgbClr val="509E2F"/>
                </a:solidFill>
                <a:latin typeface="Verdana" pitchFamily="34" charset="0"/>
                <a:ea typeface="Verdana" pitchFamily="34" charset="0"/>
                <a:cs typeface="Verdana" pitchFamily="34" charset="0"/>
              </a:rPr>
              <a:t>Learn About Health Risks</a:t>
            </a:r>
          </a:p>
          <a:p>
            <a:pPr marL="231775" indent="-231775">
              <a:buFont typeface="Arial" panose="020B0604020202020204" pitchFamily="34" charset="0"/>
              <a:buChar char="•"/>
            </a:pPr>
            <a:r>
              <a:rPr lang="en-US" sz="1200" dirty="0">
                <a:solidFill>
                  <a:srgbClr val="509E2F"/>
                </a:solidFill>
                <a:latin typeface="Verdana" pitchFamily="34" charset="0"/>
                <a:ea typeface="Verdana" pitchFamily="34" charset="0"/>
                <a:cs typeface="Verdana" pitchFamily="34" charset="0"/>
              </a:rPr>
              <a:t>Be Happier</a:t>
            </a:r>
          </a:p>
          <a:p>
            <a:pPr marL="231775" indent="-231775">
              <a:buFont typeface="Arial" panose="020B0604020202020204" pitchFamily="34" charset="0"/>
              <a:buChar char="•"/>
            </a:pPr>
            <a:r>
              <a:rPr lang="en-US" sz="1200" dirty="0">
                <a:solidFill>
                  <a:srgbClr val="509E2F"/>
                </a:solidFill>
                <a:latin typeface="Verdana" pitchFamily="34" charset="0"/>
                <a:ea typeface="Verdana" pitchFamily="34" charset="0"/>
                <a:cs typeface="Verdana" pitchFamily="34" charset="0"/>
              </a:rPr>
              <a:t>Be More Physically Active</a:t>
            </a:r>
          </a:p>
          <a:p>
            <a:pPr marL="231775" indent="-231775">
              <a:buFont typeface="Arial" panose="020B0604020202020204" pitchFamily="34" charset="0"/>
              <a:buChar char="•"/>
            </a:pPr>
            <a:r>
              <a:rPr lang="en-US" sz="1200" dirty="0">
                <a:solidFill>
                  <a:srgbClr val="509E2F"/>
                </a:solidFill>
                <a:latin typeface="Verdana" pitchFamily="34" charset="0"/>
                <a:ea typeface="Verdana" pitchFamily="34" charset="0"/>
                <a:cs typeface="Verdana" pitchFamily="34" charset="0"/>
              </a:rPr>
              <a:t>Be More Relaxed</a:t>
            </a:r>
          </a:p>
          <a:p>
            <a:pPr marL="231775" indent="-231775">
              <a:buFont typeface="Arial" panose="020B0604020202020204" pitchFamily="34" charset="0"/>
              <a:buChar char="•"/>
            </a:pPr>
            <a:r>
              <a:rPr lang="en-US" sz="1200" dirty="0">
                <a:solidFill>
                  <a:srgbClr val="509E2F"/>
                </a:solidFill>
                <a:latin typeface="Verdana" pitchFamily="34" charset="0"/>
                <a:ea typeface="Verdana" pitchFamily="34" charset="0"/>
                <a:cs typeface="Verdana" pitchFamily="34" charset="0"/>
              </a:rPr>
              <a:t>Improve Energy</a:t>
            </a:r>
          </a:p>
          <a:p>
            <a:pPr marL="231775" indent="-231775">
              <a:buFont typeface="Arial" panose="020B0604020202020204" pitchFamily="34" charset="0"/>
              <a:buChar char="•"/>
            </a:pPr>
            <a:r>
              <a:rPr lang="en-US" sz="1200" dirty="0">
                <a:solidFill>
                  <a:srgbClr val="509E2F"/>
                </a:solidFill>
                <a:latin typeface="Verdana" pitchFamily="34" charset="0"/>
                <a:ea typeface="Verdana" pitchFamily="34" charset="0"/>
                <a:cs typeface="Verdana" pitchFamily="34" charset="0"/>
              </a:rPr>
              <a:t>Lose Weight</a:t>
            </a:r>
          </a:p>
          <a:p>
            <a:pPr marL="231775" indent="-231775">
              <a:buFont typeface="Arial" panose="020B0604020202020204" pitchFamily="34" charset="0"/>
              <a:buChar char="•"/>
            </a:pPr>
            <a:r>
              <a:rPr lang="en-US" sz="1200" dirty="0">
                <a:solidFill>
                  <a:srgbClr val="509E2F"/>
                </a:solidFill>
                <a:latin typeface="Verdana" pitchFamily="34" charset="0"/>
                <a:ea typeface="Verdana" pitchFamily="34" charset="0"/>
                <a:cs typeface="Verdana" pitchFamily="34" charset="0"/>
              </a:rPr>
              <a:t>Make Better Food Choices</a:t>
            </a:r>
          </a:p>
          <a:p>
            <a:pPr marL="231775" indent="-231775">
              <a:buFont typeface="Arial" panose="020B0604020202020204" pitchFamily="34" charset="0"/>
              <a:buChar char="•"/>
            </a:pPr>
            <a:r>
              <a:rPr lang="en-US" sz="1200" dirty="0">
                <a:solidFill>
                  <a:srgbClr val="509E2F"/>
                </a:solidFill>
                <a:latin typeface="Verdana" pitchFamily="34" charset="0"/>
                <a:ea typeface="Verdana" pitchFamily="34" charset="0"/>
                <a:cs typeface="Verdana" pitchFamily="34" charset="0"/>
              </a:rPr>
              <a:t>Sleep Better</a:t>
            </a:r>
          </a:p>
        </p:txBody>
      </p:sp>
    </p:spTree>
    <p:extLst>
      <p:ext uri="{BB962C8B-B14F-4D97-AF65-F5344CB8AC3E}">
        <p14:creationId xmlns:p14="http://schemas.microsoft.com/office/powerpoint/2010/main" val="281419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fld id="{8F0B0EB5-9E2B-7441-A264-5D13744D87DA}" type="slidenum">
              <a:rPr lang="en-US" smtClean="0"/>
              <a:pPr defTabSz="457200"/>
              <a:t>8</a:t>
            </a:fld>
            <a:endParaRPr lang="en-US" dirty="0"/>
          </a:p>
        </p:txBody>
      </p:sp>
      <p:sp>
        <p:nvSpPr>
          <p:cNvPr id="5" name="Title 6"/>
          <p:cNvSpPr>
            <a:spLocks noGrp="1"/>
          </p:cNvSpPr>
          <p:nvPr>
            <p:ph type="title"/>
          </p:nvPr>
        </p:nvSpPr>
        <p:spPr>
          <a:xfrm>
            <a:off x="457200" y="898053"/>
            <a:ext cx="3429000" cy="620461"/>
          </a:xfrm>
        </p:spPr>
        <p:txBody>
          <a:bodyPr/>
          <a:lstStyle/>
          <a:p>
            <a:r>
              <a:rPr lang="en-US" dirty="0">
                <a:solidFill>
                  <a:srgbClr val="0085CA"/>
                </a:solidFill>
              </a:rPr>
              <a:t>Care Plans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3966" b="3230"/>
          <a:stretch/>
        </p:blipFill>
        <p:spPr>
          <a:xfrm rot="5400000">
            <a:off x="739791" y="1174776"/>
            <a:ext cx="3869031" cy="476916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8704" y="3519546"/>
            <a:ext cx="3444775" cy="3033654"/>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5742"/>
          <a:stretch/>
        </p:blipFill>
        <p:spPr>
          <a:xfrm>
            <a:off x="5348705" y="1173995"/>
            <a:ext cx="3444775" cy="3208389"/>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t="-136" b="1"/>
          <a:stretch/>
        </p:blipFill>
        <p:spPr>
          <a:xfrm>
            <a:off x="524328" y="1927621"/>
            <a:ext cx="4059547" cy="3249335"/>
          </a:xfrm>
          <a:prstGeom prst="rect">
            <a:avLst/>
          </a:prstGeom>
        </p:spPr>
      </p:pic>
      <p:sp>
        <p:nvSpPr>
          <p:cNvPr id="10" name="Rectangle 9"/>
          <p:cNvSpPr/>
          <p:nvPr/>
        </p:nvSpPr>
        <p:spPr>
          <a:xfrm>
            <a:off x="1564258" y="3519546"/>
            <a:ext cx="1023668" cy="728620"/>
          </a:xfrm>
          <a:prstGeom prst="rect">
            <a:avLst/>
          </a:prstGeom>
          <a:noFill/>
          <a:ln w="28575">
            <a:solidFill>
              <a:srgbClr val="509E2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flipV="1">
            <a:off x="2587926" y="1819633"/>
            <a:ext cx="3357191" cy="1808245"/>
          </a:xfrm>
          <a:prstGeom prst="straightConnector1">
            <a:avLst/>
          </a:prstGeom>
          <a:ln w="57150">
            <a:solidFill>
              <a:srgbClr val="509E2F"/>
            </a:solidFill>
            <a:prstDash val="solid"/>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5348704" y="1184043"/>
            <a:ext cx="3444775" cy="5369157"/>
          </a:xfrm>
          <a:prstGeom prst="rect">
            <a:avLst/>
          </a:prstGeom>
          <a:no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52659" y="1957766"/>
            <a:ext cx="733530" cy="1909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170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457200"/>
            <a:fld id="{8F0B0EB5-9E2B-7441-A264-5D13744D87DA}" type="slidenum">
              <a:rPr lang="en-US" smtClean="0"/>
              <a:pPr defTabSz="457200"/>
              <a:t>9</a:t>
            </a:fld>
            <a:endParaRPr lang="en-US" dirty="0"/>
          </a:p>
        </p:txBody>
      </p:sp>
      <p:sp>
        <p:nvSpPr>
          <p:cNvPr id="18" name="Title 6"/>
          <p:cNvSpPr>
            <a:spLocks noGrp="1"/>
          </p:cNvSpPr>
          <p:nvPr>
            <p:ph type="title"/>
          </p:nvPr>
        </p:nvSpPr>
        <p:spPr>
          <a:xfrm>
            <a:off x="304800" y="914258"/>
            <a:ext cx="8229600" cy="620461"/>
          </a:xfrm>
        </p:spPr>
        <p:txBody>
          <a:bodyPr vert="horz" lIns="91440" tIns="45720" rIns="91440" bIns="45720" rtlCol="0" anchor="ctr">
            <a:normAutofit/>
          </a:bodyPr>
          <a:lstStyle/>
          <a:p>
            <a:r>
              <a:rPr lang="en-US" sz="2800" b="1" dirty="0">
                <a:solidFill>
                  <a:srgbClr val="0085CA"/>
                </a:solidFill>
                <a:latin typeface="Verdana" panose="020B0604030504040204" pitchFamily="34" charset="0"/>
                <a:ea typeface="Verdana" panose="020B0604030504040204" pitchFamily="34" charset="0"/>
                <a:cs typeface="Verdana" panose="020B0604030504040204" pitchFamily="34" charset="0"/>
              </a:rPr>
              <a:t>Message Center</a:t>
            </a:r>
          </a:p>
        </p:txBody>
      </p:sp>
      <p:sp>
        <p:nvSpPr>
          <p:cNvPr id="19" name="Rectangle 18"/>
          <p:cNvSpPr/>
          <p:nvPr/>
        </p:nvSpPr>
        <p:spPr>
          <a:xfrm>
            <a:off x="3774487" y="5313882"/>
            <a:ext cx="4932281" cy="1033658"/>
          </a:xfrm>
          <a:prstGeom prst="rect">
            <a:avLst/>
          </a:prstGeom>
          <a:solidFill>
            <a:srgbClr val="C6E1F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0" name="TextBox 19"/>
          <p:cNvSpPr txBox="1"/>
          <p:nvPr/>
        </p:nvSpPr>
        <p:spPr>
          <a:xfrm>
            <a:off x="4038600" y="5488401"/>
            <a:ext cx="4533173" cy="584775"/>
          </a:xfrm>
          <a:prstGeom prst="rect">
            <a:avLst/>
          </a:prstGeom>
          <a:noFill/>
        </p:spPr>
        <p:txBody>
          <a:bodyPr wrap="square" rtlCol="0">
            <a:spAutoFit/>
          </a:bodyPr>
          <a:lstStyle/>
          <a:p>
            <a:r>
              <a:rPr lang="en-US" sz="1600" b="1" dirty="0">
                <a:solidFill>
                  <a:srgbClr val="0085CA"/>
                </a:solidFill>
                <a:latin typeface="Verdana" panose="020B0604030504040204" pitchFamily="34" charset="0"/>
                <a:ea typeface="Verdana" panose="020B0604030504040204" pitchFamily="34" charset="0"/>
                <a:cs typeface="Verdana" panose="020B0604030504040204" pitchFamily="34" charset="0"/>
              </a:rPr>
              <a:t>Message notifications are sent to the member’s preferred email address.</a:t>
            </a:r>
          </a:p>
        </p:txBody>
      </p:sp>
      <p:grpSp>
        <p:nvGrpSpPr>
          <p:cNvPr id="28" name="Group 27"/>
          <p:cNvGrpSpPr/>
          <p:nvPr/>
        </p:nvGrpSpPr>
        <p:grpSpPr>
          <a:xfrm>
            <a:off x="2945896" y="5267160"/>
            <a:ext cx="1080380" cy="1080380"/>
            <a:chOff x="2430076" y="2049055"/>
            <a:chExt cx="545436" cy="545436"/>
          </a:xfrm>
        </p:grpSpPr>
        <p:sp>
          <p:nvSpPr>
            <p:cNvPr id="29" name="Oval 28"/>
            <p:cNvSpPr/>
            <p:nvPr/>
          </p:nvSpPr>
          <p:spPr>
            <a:xfrm>
              <a:off x="2430076" y="2049055"/>
              <a:ext cx="545436" cy="545436"/>
            </a:xfrm>
            <a:prstGeom prst="ellipse">
              <a:avLst/>
            </a:prstGeom>
            <a:solidFill>
              <a:srgbClr val="0099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p>
          </p:txBody>
        </p:sp>
        <p:pic>
          <p:nvPicPr>
            <p:cNvPr id="30" name="Picture 2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29923" y="2173513"/>
              <a:ext cx="318472" cy="267102"/>
            </a:xfrm>
            <a:prstGeom prst="rect">
              <a:avLst/>
            </a:prstGeom>
          </p:spPr>
        </p:pic>
      </p:grpSp>
      <p:grpSp>
        <p:nvGrpSpPr>
          <p:cNvPr id="16" name="Group 15"/>
          <p:cNvGrpSpPr/>
          <p:nvPr/>
        </p:nvGrpSpPr>
        <p:grpSpPr>
          <a:xfrm>
            <a:off x="256674" y="1700000"/>
            <a:ext cx="8298535" cy="3259489"/>
            <a:chOff x="-852722" y="1517448"/>
            <a:chExt cx="8139043" cy="3176845"/>
          </a:xfrm>
        </p:grpSpPr>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52722" y="1517448"/>
              <a:ext cx="4479101" cy="2870200"/>
            </a:xfrm>
            <a:prstGeom prst="snip2DiagRect">
              <a:avLst/>
            </a:prstGeom>
            <a:solidFill>
              <a:srgbClr val="FFFFFF">
                <a:shade val="85000"/>
              </a:srgbClr>
            </a:solidFill>
            <a:ln w="88900" cap="sq" cmpd="sng" algn="ctr">
              <a:solidFill>
                <a:srgbClr val="FFFFFF"/>
              </a:solidFill>
              <a:prstDash val="solid"/>
              <a:miter lim="800000"/>
              <a:headEnd type="none" w="med" len="med"/>
              <a:tailEnd type="none" w="med" len="me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7481" y="1646288"/>
              <a:ext cx="4688840" cy="304800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101171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ontains_x0020_PHI xmlns="bae37db3-6efe-431a-a192-57cbdeb86dab">false</Contains_x0020_PHI>
    <IconOverlay xmlns="http://schemas.microsoft.com/sharepoint/v4" xsi:nil="true"/>
    <_dlc_DocId xmlns="37b6d13d-7767-4202-9ecb-ef6ade4c22f0">SF4QHXEJZH25-53-74026</_dlc_DocId>
    <_dlc_DocIdUrl xmlns="37b6d13d-7767-4202-9ecb-ef6ade4c22f0">
      <Url>http://bluepoint/sites/mktg/lrggrp/_layouts/DocIdRedir.aspx?ID=SF4QHXEJZH25-53-74026</Url>
      <Description>SF4QHXEJZH25-53-74026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F2A5F87A9B7FF546AC5844EE8FA1EBB8" ma:contentTypeVersion="4" ma:contentTypeDescription="Create a new document." ma:contentTypeScope="" ma:versionID="9fa81701e515cc47df4d9ef0ffe08c57">
  <xsd:schema xmlns:xsd="http://www.w3.org/2001/XMLSchema" xmlns:xs="http://www.w3.org/2001/XMLSchema" xmlns:p="http://schemas.microsoft.com/office/2006/metadata/properties" xmlns:ns2="bae37db3-6efe-431a-a192-57cbdeb86dab" xmlns:ns3="37b6d13d-7767-4202-9ecb-ef6ade4c22f0" xmlns:ns4="http://schemas.microsoft.com/sharepoint/v4" targetNamespace="http://schemas.microsoft.com/office/2006/metadata/properties" ma:root="true" ma:fieldsID="4f76ea241120f0ae2646854094c1631f" ns2:_="" ns3:_="" ns4:_="">
    <xsd:import namespace="bae37db3-6efe-431a-a192-57cbdeb86dab"/>
    <xsd:import namespace="37b6d13d-7767-4202-9ecb-ef6ade4c22f0"/>
    <xsd:import namespace="http://schemas.microsoft.com/sharepoint/v4"/>
    <xsd:element name="properties">
      <xsd:complexType>
        <xsd:sequence>
          <xsd:element name="documentManagement">
            <xsd:complexType>
              <xsd:all>
                <xsd:element ref="ns2:Contains_x0020_PHI" minOccurs="0"/>
                <xsd:element ref="ns3:_dlc_DocId" minOccurs="0"/>
                <xsd:element ref="ns3:_dlc_DocIdUrl" minOccurs="0"/>
                <xsd:element ref="ns3:_dlc_DocIdPersistId"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37db3-6efe-431a-a192-57cbdeb86dab" elementFormDefault="qualified">
    <xsd:import namespace="http://schemas.microsoft.com/office/2006/documentManagement/types"/>
    <xsd:import namespace="http://schemas.microsoft.com/office/infopath/2007/PartnerControls"/>
    <xsd:element name="Contains_x0020_PHI" ma:index="8" nillable="true" ma:displayName="Contains PHI" ma:default="0" ma:internalName="Contains_x0020_PHI">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7b6d13d-7767-4202-9ecb-ef6ade4c22f0"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519997-D321-4CDC-9975-9F41C1150A1F}">
  <ds:schemaRefs>
    <ds:schemaRef ds:uri="http://schemas.microsoft.com/office/2006/documentManagement/types"/>
    <ds:schemaRef ds:uri="http://schemas.microsoft.com/sharepoint/v4"/>
    <ds:schemaRef ds:uri="http://schemas.microsoft.com/office/2006/metadata/properties"/>
    <ds:schemaRef ds:uri="http://purl.org/dc/dcmitype/"/>
    <ds:schemaRef ds:uri="http://schemas.openxmlformats.org/package/2006/metadata/core-properties"/>
    <ds:schemaRef ds:uri="http://purl.org/dc/terms/"/>
    <ds:schemaRef ds:uri="http://purl.org/dc/elements/1.1/"/>
    <ds:schemaRef ds:uri="http://www.w3.org/XML/1998/namespace"/>
    <ds:schemaRef ds:uri="http://schemas.microsoft.com/office/infopath/2007/PartnerControls"/>
    <ds:schemaRef ds:uri="37b6d13d-7767-4202-9ecb-ef6ade4c22f0"/>
    <ds:schemaRef ds:uri="bae37db3-6efe-431a-a192-57cbdeb86dab"/>
  </ds:schemaRefs>
</ds:datastoreItem>
</file>

<file path=customXml/itemProps2.xml><?xml version="1.0" encoding="utf-8"?>
<ds:datastoreItem xmlns:ds="http://schemas.openxmlformats.org/officeDocument/2006/customXml" ds:itemID="{7E190A9C-D062-445E-BC82-4EAC6512DC17}">
  <ds:schemaRefs>
    <ds:schemaRef ds:uri="http://schemas.microsoft.com/sharepoint/v3/contenttype/forms"/>
  </ds:schemaRefs>
</ds:datastoreItem>
</file>

<file path=customXml/itemProps3.xml><?xml version="1.0" encoding="utf-8"?>
<ds:datastoreItem xmlns:ds="http://schemas.openxmlformats.org/officeDocument/2006/customXml" ds:itemID="{C01977CC-A74E-4E3C-A628-1314D8540078}">
  <ds:schemaRefs>
    <ds:schemaRef ds:uri="http://schemas.microsoft.com/sharepoint/events"/>
  </ds:schemaRefs>
</ds:datastoreItem>
</file>

<file path=customXml/itemProps4.xml><?xml version="1.0" encoding="utf-8"?>
<ds:datastoreItem xmlns:ds="http://schemas.openxmlformats.org/officeDocument/2006/customXml" ds:itemID="{1AA3F43F-ADE8-42D9-AB8D-92E863B65D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e37db3-6efe-431a-a192-57cbdeb86dab"/>
    <ds:schemaRef ds:uri="37b6d13d-7767-4202-9ecb-ef6ade4c22f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5235</TotalTime>
  <Words>455</Words>
  <Application>Microsoft Office PowerPoint</Application>
  <PresentationFormat>On-screen Show (4:3)</PresentationFormat>
  <Paragraphs>100</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Arial Narrow</vt:lpstr>
      <vt:lpstr>Calibri</vt:lpstr>
      <vt:lpstr>Verdana</vt:lpstr>
      <vt:lpstr>Wingdings</vt:lpstr>
      <vt:lpstr>Office Theme</vt:lpstr>
      <vt:lpstr>A Healthier You  </vt:lpstr>
      <vt:lpstr>A Healthier You</vt:lpstr>
      <vt:lpstr>How to Access A Healthier You</vt:lpstr>
      <vt:lpstr>A Healthier You Registration </vt:lpstr>
      <vt:lpstr>New A Healthier You Member Portal</vt:lpstr>
      <vt:lpstr>Health Risk Assessment</vt:lpstr>
      <vt:lpstr>Personalized Wellness Engagement Activities   Tailored Care Plans</vt:lpstr>
      <vt:lpstr>Care Plans</vt:lpstr>
      <vt:lpstr>Message Center</vt:lpstr>
      <vt:lpstr>Device Integration – Activity Trackers and Smart Weight Scales</vt:lpstr>
      <vt:lpstr>Sweepstakes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Voran</dc:creator>
  <cp:lastModifiedBy>Nicki Marie Robertson</cp:lastModifiedBy>
  <cp:revision>431</cp:revision>
  <cp:lastPrinted>2016-12-07T15:57:01Z</cp:lastPrinted>
  <dcterms:created xsi:type="dcterms:W3CDTF">2014-07-08T16:29:22Z</dcterms:created>
  <dcterms:modified xsi:type="dcterms:W3CDTF">2018-08-29T18:51:49Z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0x010100F2A5F87A9B7FF546AC5844EE8FA1EBB8</vt:lpwstr>
  </property>
  <property fmtid="{D5CDD505-2E9C-101B-9397-08002B2CF9AE}" pid="3" name="_dlc_DocIdItemGuid">
    <vt:lpwstr>e1ca9a15-8f1a-434e-ad15-297460f7650e</vt:lpwstr>
  </property>
</Properties>
</file>