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7787C-303C-43F0-A9EE-9EFAA56CA302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4C31D-624F-4EAA-91B2-6ED7B550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3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ec68c41c4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This conceptual depiction denotes what the learning process for UNV201 Community Service Learning will be: 1) Serve and Learn - Students will serve and learn while serving; 2) Reflect - Through reflection on experiences they chose, learning they mastered, and connections they made with others through service they will have the foundation of service; 3) Apply – Students will apply their learning through an assessment process that will assess their experiences through the framework of essential skills specifically tied to the curriculum/learning outcomes of UNV201 Community Service Learning.</a:t>
            </a:r>
            <a:endParaRPr dirty="0"/>
          </a:p>
        </p:txBody>
      </p:sp>
      <p:sp>
        <p:nvSpPr>
          <p:cNvPr id="107" name="Google Shape;107;g7ec68c41c4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AC7FA-1948-40F9-9325-CDAFBE7F8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A35C6-1EFE-41C2-9645-BF9D3EEF5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3642B-F198-48C9-B4C4-C6BC33D33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7389-AA65-4796-8D8B-DA1B67056FF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32CC7-A326-4963-8739-2C71FC79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B8AB2-8E3A-4AD0-B363-FFFF3188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5F92-1C67-4F64-B538-7AEF0395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3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236C-6DD9-45BF-A95D-BF2368199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50887-1E38-457B-8915-1ACCCBFA0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614A3-1029-4566-81FD-5F5921BE5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7389-AA65-4796-8D8B-DA1B67056FF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26C75-5367-4831-A5C6-020B9CA21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386AF-D8F8-4EBC-823E-38ECB985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5F92-1C67-4F64-B538-7AEF0395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7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FD7D95-108F-4275-ADE8-DD29C2E41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B73A2-74F9-4D53-9078-19A9D3854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03C-385E-4983-9F9F-6127C259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7389-AA65-4796-8D8B-DA1B67056FF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52A97-752B-47EF-B547-A21AD861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A8190-4B91-4043-A87B-DC79B161C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5F92-1C67-4F64-B538-7AEF0395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57910-0142-4723-9C92-C6C5B92AB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802D6-279D-4964-A59B-301FC6B36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DD1EF-1FE9-45D1-BED9-066116B6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7389-AA65-4796-8D8B-DA1B67056FF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C8726-195A-49D3-BA9F-D2DC38CA2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BDE70-6AC2-4697-8D4F-757F33A2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5F92-1C67-4F64-B538-7AEF0395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0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262EB-B9C9-4A2A-9DAF-6F2166DEC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ABD9B-C9DF-46A4-A651-F04EB2F5F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28086-0D40-4B83-B9FA-CB6081D4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7389-AA65-4796-8D8B-DA1B67056FF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89F1C-F01E-454D-884E-F70023E0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0E275-F704-43E9-B7A6-7E67E711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5F92-1C67-4F64-B538-7AEF0395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6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0F4E-51C6-4322-A661-4B150C6B7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60D20-B6B7-4418-858B-7964A91D7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25B55-08CB-4642-A077-E83F73864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C0D09-5879-4263-8F33-6652DD53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7389-AA65-4796-8D8B-DA1B67056FF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D839C-D144-4655-8CC8-621AB380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20C9B-D78E-41BE-9D24-A5E9FE0C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5F92-1C67-4F64-B538-7AEF0395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892E-36AE-4053-B940-A6A3D57A3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153B7-75F9-4917-9221-040FEDE27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94C21-A59D-49D0-AA8D-BF1B46A59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E8421B-5605-4DEC-9F69-FC1769128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8AE050-DB23-4642-99A3-F4B3F6D8E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1B937E-5886-48A9-95C0-F051A0BC3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7389-AA65-4796-8D8B-DA1B67056FF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CBDB8A-A637-4388-A7AD-35BAEFCA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B41A02-E990-45FB-922F-C4B1332F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5F92-1C67-4F64-B538-7AEF0395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4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548F-963B-4256-B608-C1BEE165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84398E-BA28-44DC-A1BF-FB3F6DA8C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7389-AA65-4796-8D8B-DA1B67056FF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2BDAB8-4AD1-4C5A-A4C0-5E5EE4339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E3419-9DF0-4736-8CA4-9C3CA2A25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5F92-1C67-4F64-B538-7AEF0395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0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804321-8422-4193-AD00-E306534E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7389-AA65-4796-8D8B-DA1B67056FF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11CB9B-EA1E-4DFA-AC75-CACCFAE8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1C3E7-D566-4BBF-912E-4B1CA569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5F92-1C67-4F64-B538-7AEF0395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6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C6F79-34C1-4F06-B8B7-94C9D58B9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43D18-B756-4446-AA93-33D53D8FD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8C828-C834-461E-86B3-75FC6B7A9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8AA42-4B80-4967-85B4-6F98604C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7389-AA65-4796-8D8B-DA1B67056FF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D712C-C122-4DEE-8770-11598989B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BBB78-32BE-479F-ABBB-8AE8F48F0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5F92-1C67-4F64-B538-7AEF0395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93617-8752-4FB6-B158-087C03BC3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3E628F-2036-436E-9DD2-988FAC864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A79CE8-2255-482E-B311-A1B9E7AEC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A2A7B-618A-4803-9F58-7E06E627A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7389-AA65-4796-8D8B-DA1B67056FF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D04FC-0C15-4833-97AF-D24F3272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F1136-C4B9-4C3F-90C9-013361EC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5F92-1C67-4F64-B538-7AEF0395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7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656C5D-6133-4977-816E-3D6E658A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27ED0-372C-4904-A017-868FCE64D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60871-AECE-4FF8-8F83-429517479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57389-AA65-4796-8D8B-DA1B67056FF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2C20A-AFAF-4CF6-9FEC-04B9D692D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D4701-E388-484F-BF82-56BFAA698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5F92-1C67-4F64-B538-7AEF0395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rive.google.com/file/d/1mpdeI5s7xHoXkyUXS_BJ_Hjw4lVPqnBg/view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6"/>
          <p:cNvSpPr txBox="1"/>
          <p:nvPr/>
        </p:nvSpPr>
        <p:spPr>
          <a:xfrm>
            <a:off x="1451269" y="1048856"/>
            <a:ext cx="6847200" cy="6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6600"/>
            </a:pPr>
            <a:r>
              <a:rPr lang="en-US" sz="4950">
                <a:solidFill>
                  <a:schemeClr val="dk1"/>
                </a:solidFill>
              </a:rPr>
              <a:t>Year 1 Focus: Impact </a:t>
            </a:r>
            <a:endParaRPr sz="1350"/>
          </a:p>
        </p:txBody>
      </p:sp>
      <p:pic>
        <p:nvPicPr>
          <p:cNvPr id="111" name="Google Shape;111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01198" y="5915838"/>
            <a:ext cx="2060501" cy="6482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2" name="Google Shape;112;p16"/>
          <p:cNvGrpSpPr/>
          <p:nvPr/>
        </p:nvGrpSpPr>
        <p:grpSpPr>
          <a:xfrm>
            <a:off x="3993870" y="2619585"/>
            <a:ext cx="3810240" cy="3810240"/>
            <a:chOff x="2820225" y="891450"/>
            <a:chExt cx="3175200" cy="3175200"/>
          </a:xfrm>
        </p:grpSpPr>
        <p:sp>
          <p:nvSpPr>
            <p:cNvPr id="113" name="Google Shape;113;p16"/>
            <p:cNvSpPr/>
            <p:nvPr/>
          </p:nvSpPr>
          <p:spPr>
            <a:xfrm rot="10800000">
              <a:off x="2820225" y="891450"/>
              <a:ext cx="3175200" cy="3175200"/>
            </a:xfrm>
            <a:prstGeom prst="blockArc">
              <a:avLst>
                <a:gd name="adj1" fmla="val 5399801"/>
                <a:gd name="adj2" fmla="val 3012680"/>
                <a:gd name="adj3" fmla="val 6939"/>
              </a:avLst>
            </a:prstGeom>
            <a:solidFill>
              <a:srgbClr val="F1C232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9706" tIns="109706" rIns="109706" bIns="109706" anchor="ctr" anchorCtr="0">
              <a:noAutofit/>
            </a:bodyPr>
            <a:lstStyle/>
            <a:p>
              <a:endParaRPr sz="1350"/>
            </a:p>
          </p:txBody>
        </p:sp>
        <p:sp>
          <p:nvSpPr>
            <p:cNvPr id="114" name="Google Shape;114;p16"/>
            <p:cNvSpPr/>
            <p:nvPr/>
          </p:nvSpPr>
          <p:spPr>
            <a:xfrm rot="10800000">
              <a:off x="3175023" y="1179900"/>
              <a:ext cx="450600" cy="450600"/>
            </a:xfrm>
            <a:prstGeom prst="rtTriangle">
              <a:avLst/>
            </a:prstGeom>
            <a:solidFill>
              <a:srgbClr val="F1C232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9706" tIns="109706" rIns="109706" bIns="109706" anchor="ctr" anchorCtr="0">
              <a:noAutofit/>
            </a:bodyPr>
            <a:lstStyle/>
            <a:p>
              <a:endParaRPr sz="1350"/>
            </a:p>
          </p:txBody>
        </p:sp>
      </p:grpSp>
      <p:grpSp>
        <p:nvGrpSpPr>
          <p:cNvPr id="115" name="Google Shape;115;p16"/>
          <p:cNvGrpSpPr/>
          <p:nvPr/>
        </p:nvGrpSpPr>
        <p:grpSpPr>
          <a:xfrm>
            <a:off x="6766050" y="4457055"/>
            <a:ext cx="1598760" cy="1439651"/>
            <a:chOff x="5130375" y="2422675"/>
            <a:chExt cx="1332300" cy="1199709"/>
          </a:xfrm>
        </p:grpSpPr>
        <p:sp>
          <p:nvSpPr>
            <p:cNvPr id="116" name="Google Shape;116;p16"/>
            <p:cNvSpPr/>
            <p:nvPr/>
          </p:nvSpPr>
          <p:spPr>
            <a:xfrm>
              <a:off x="5130375" y="2707684"/>
              <a:ext cx="1332300" cy="914700"/>
            </a:xfrm>
            <a:prstGeom prst="rect">
              <a:avLst/>
            </a:prstGeom>
            <a:solidFill>
              <a:srgbClr val="FFD966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9706" tIns="109706" rIns="109706" bIns="109706" anchor="t" anchorCtr="0">
              <a:noAutofit/>
            </a:bodyPr>
            <a:lstStyle/>
            <a:p>
              <a:pPr algn="ctr"/>
              <a:r>
                <a:rPr lang="en-US" sz="1200" dirty="0">
                  <a:latin typeface="Roboto"/>
                  <a:ea typeface="Roboto"/>
                  <a:cs typeface="Roboto"/>
                  <a:sym typeface="Roboto"/>
                </a:rPr>
                <a:t>Experiences 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  <a:p>
              <a:pPr algn="ctr"/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  <a:p>
              <a:pPr algn="ctr"/>
              <a:r>
                <a:rPr lang="en-US" sz="1200" dirty="0">
                  <a:latin typeface="Roboto"/>
                  <a:ea typeface="Roboto"/>
                  <a:cs typeface="Roboto"/>
                  <a:sym typeface="Roboto"/>
                </a:rPr>
                <a:t>Learning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  <a:p>
              <a:pPr algn="ctr"/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  <a:p>
              <a:pPr algn="ctr"/>
              <a:r>
                <a:rPr lang="en-US" sz="1200" dirty="0">
                  <a:latin typeface="Roboto"/>
                  <a:ea typeface="Roboto"/>
                  <a:cs typeface="Roboto"/>
                  <a:sym typeface="Roboto"/>
                </a:rPr>
                <a:t>Connections 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  <a:p>
              <a:pPr algn="ctr"/>
              <a:endParaRPr sz="975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7" name="Google Shape;117;p16"/>
            <p:cNvSpPr/>
            <p:nvPr/>
          </p:nvSpPr>
          <p:spPr>
            <a:xfrm>
              <a:off x="5130375" y="2422675"/>
              <a:ext cx="1332300" cy="285000"/>
            </a:xfrm>
            <a:prstGeom prst="round1Rect">
              <a:avLst>
                <a:gd name="adj" fmla="val 50000"/>
              </a:avLst>
            </a:prstGeom>
            <a:solidFill>
              <a:srgbClr val="FFD966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9706" tIns="109706" rIns="109706" bIns="109706" anchor="ctr" anchorCtr="0">
              <a:noAutofit/>
            </a:bodyPr>
            <a:lstStyle/>
            <a:p>
              <a:r>
                <a:rPr lang="en-US" sz="135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      </a:t>
              </a:r>
              <a:r>
                <a:rPr lang="en-US" sz="1350">
                  <a:latin typeface="Roboto"/>
                  <a:ea typeface="Roboto"/>
                  <a:cs typeface="Roboto"/>
                  <a:sym typeface="Roboto"/>
                </a:rPr>
                <a:t> REFLECT</a:t>
              </a:r>
              <a:endParaRPr sz="1350"/>
            </a:p>
          </p:txBody>
        </p:sp>
      </p:grpSp>
      <p:grpSp>
        <p:nvGrpSpPr>
          <p:cNvPr id="118" name="Google Shape;118;p16"/>
          <p:cNvGrpSpPr/>
          <p:nvPr/>
        </p:nvGrpSpPr>
        <p:grpSpPr>
          <a:xfrm>
            <a:off x="5167290" y="2400945"/>
            <a:ext cx="1598760" cy="1097640"/>
            <a:chOff x="3798075" y="709250"/>
            <a:chExt cx="1332300" cy="914700"/>
          </a:xfrm>
        </p:grpSpPr>
        <p:sp>
          <p:nvSpPr>
            <p:cNvPr id="119" name="Google Shape;119;p16"/>
            <p:cNvSpPr/>
            <p:nvPr/>
          </p:nvSpPr>
          <p:spPr>
            <a:xfrm>
              <a:off x="3798075" y="994250"/>
              <a:ext cx="1332300" cy="629700"/>
            </a:xfrm>
            <a:prstGeom prst="rect">
              <a:avLst/>
            </a:prstGeom>
            <a:solidFill>
              <a:srgbClr val="FFD966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9706" tIns="109706" rIns="109706" bIns="109706" anchor="t" anchorCtr="0">
              <a:noAutofit/>
            </a:bodyPr>
            <a:lstStyle/>
            <a:p>
              <a:r>
                <a:rPr lang="en-US" sz="135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     </a:t>
              </a:r>
              <a:r>
                <a:rPr lang="en-US" sz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     </a:t>
              </a:r>
              <a:r>
                <a:rPr lang="en-US" sz="1200" dirty="0">
                  <a:latin typeface="Roboto"/>
                  <a:ea typeface="Roboto"/>
                  <a:cs typeface="Roboto"/>
                  <a:sym typeface="Roboto"/>
                </a:rPr>
                <a:t>and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  <a:p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  <a:p>
              <a:r>
                <a:rPr lang="en-US" sz="1200" dirty="0">
                  <a:latin typeface="Roboto"/>
                  <a:ea typeface="Roboto"/>
                  <a:cs typeface="Roboto"/>
                  <a:sym typeface="Roboto"/>
                </a:rPr>
                <a:t>         LEARN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3798075" y="709250"/>
              <a:ext cx="1332300" cy="285000"/>
            </a:xfrm>
            <a:prstGeom prst="round1Rect">
              <a:avLst>
                <a:gd name="adj" fmla="val 50000"/>
              </a:avLst>
            </a:prstGeom>
            <a:solidFill>
              <a:srgbClr val="FFD966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9706" tIns="109706" rIns="109706" bIns="109706" anchor="ctr" anchorCtr="0">
              <a:noAutofit/>
            </a:bodyPr>
            <a:lstStyle/>
            <a:p>
              <a:r>
                <a:rPr lang="en-US" sz="975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           </a:t>
              </a:r>
              <a:r>
                <a:rPr lang="en-US" sz="975"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US" sz="1350">
                  <a:latin typeface="Roboto"/>
                  <a:ea typeface="Roboto"/>
                  <a:cs typeface="Roboto"/>
                  <a:sym typeface="Roboto"/>
                </a:rPr>
                <a:t>SERVE</a:t>
              </a:r>
              <a:endParaRPr sz="1350"/>
            </a:p>
          </p:txBody>
        </p:sp>
      </p:grpSp>
      <p:grpSp>
        <p:nvGrpSpPr>
          <p:cNvPr id="121" name="Google Shape;121;p16"/>
          <p:cNvGrpSpPr/>
          <p:nvPr/>
        </p:nvGrpSpPr>
        <p:grpSpPr>
          <a:xfrm>
            <a:off x="3568530" y="4457055"/>
            <a:ext cx="1598768" cy="1439651"/>
            <a:chOff x="2465775" y="2422675"/>
            <a:chExt cx="1332306" cy="1199709"/>
          </a:xfrm>
        </p:grpSpPr>
        <p:sp>
          <p:nvSpPr>
            <p:cNvPr id="122" name="Google Shape;122;p16"/>
            <p:cNvSpPr/>
            <p:nvPr/>
          </p:nvSpPr>
          <p:spPr>
            <a:xfrm>
              <a:off x="2465781" y="2707684"/>
              <a:ext cx="1332300" cy="914700"/>
            </a:xfrm>
            <a:prstGeom prst="rect">
              <a:avLst/>
            </a:prstGeom>
            <a:solidFill>
              <a:srgbClr val="FFD966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9706" tIns="109706" rIns="109706" bIns="109706" anchor="t" anchorCtr="0">
              <a:noAutofit/>
            </a:bodyPr>
            <a:lstStyle/>
            <a:p>
              <a:pPr algn="ctr"/>
              <a:r>
                <a:rPr lang="en-US" sz="1050" dirty="0">
                  <a:latin typeface="Roboto"/>
                  <a:ea typeface="Roboto"/>
                  <a:cs typeface="Roboto"/>
                  <a:sym typeface="Roboto"/>
                </a:rPr>
                <a:t>Assess Experiences through a</a:t>
              </a:r>
              <a:endParaRPr sz="1050" dirty="0">
                <a:latin typeface="Roboto"/>
                <a:ea typeface="Roboto"/>
                <a:cs typeface="Roboto"/>
                <a:sym typeface="Roboto"/>
              </a:endParaRPr>
            </a:p>
            <a:p>
              <a:pPr algn="ctr"/>
              <a:r>
                <a:rPr lang="en-US" sz="1050" dirty="0">
                  <a:latin typeface="Roboto"/>
                  <a:ea typeface="Roboto"/>
                  <a:cs typeface="Roboto"/>
                  <a:sym typeface="Roboto"/>
                </a:rPr>
                <a:t>framework of</a:t>
              </a:r>
              <a:endParaRPr sz="1050" dirty="0">
                <a:latin typeface="Roboto"/>
                <a:ea typeface="Roboto"/>
                <a:cs typeface="Roboto"/>
                <a:sym typeface="Roboto"/>
              </a:endParaRPr>
            </a:p>
            <a:p>
              <a:pPr algn="ctr"/>
              <a:r>
                <a:rPr lang="en-US" sz="1050" dirty="0">
                  <a:latin typeface="Roboto"/>
                  <a:ea typeface="Roboto"/>
                  <a:cs typeface="Roboto"/>
                  <a:sym typeface="Roboto"/>
                </a:rPr>
                <a:t>Essential Skills</a:t>
              </a:r>
              <a:endParaRPr sz="1050" dirty="0">
                <a:latin typeface="Roboto"/>
                <a:ea typeface="Roboto"/>
                <a:cs typeface="Roboto"/>
                <a:sym typeface="Roboto"/>
              </a:endParaRPr>
            </a:p>
            <a:p>
              <a:pPr algn="ctr"/>
              <a:endParaRPr sz="1050" dirty="0">
                <a:latin typeface="Roboto"/>
                <a:ea typeface="Roboto"/>
                <a:cs typeface="Roboto"/>
                <a:sym typeface="Roboto"/>
              </a:endParaRPr>
            </a:p>
            <a:p>
              <a:pPr algn="ctr"/>
              <a:r>
                <a:rPr lang="en-US" sz="1050" dirty="0">
                  <a:latin typeface="Roboto"/>
                  <a:ea typeface="Roboto"/>
                  <a:cs typeface="Roboto"/>
                  <a:sym typeface="Roboto"/>
                </a:rPr>
                <a:t>Applied Learning</a:t>
              </a:r>
              <a:endParaRPr sz="1050" dirty="0">
                <a:latin typeface="Roboto"/>
                <a:ea typeface="Roboto"/>
                <a:cs typeface="Roboto"/>
                <a:sym typeface="Roboto"/>
              </a:endParaRPr>
            </a:p>
            <a:p>
              <a:endParaRPr sz="135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endParaRPr sz="975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endParaRPr sz="975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3" name="Google Shape;123;p16"/>
            <p:cNvSpPr/>
            <p:nvPr/>
          </p:nvSpPr>
          <p:spPr>
            <a:xfrm>
              <a:off x="2465775" y="2422675"/>
              <a:ext cx="1332300" cy="285000"/>
            </a:xfrm>
            <a:prstGeom prst="round1Rect">
              <a:avLst>
                <a:gd name="adj" fmla="val 50000"/>
              </a:avLst>
            </a:prstGeom>
            <a:solidFill>
              <a:srgbClr val="FFD966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9706" tIns="109706" rIns="109706" bIns="109706" anchor="ctr" anchorCtr="0">
              <a:noAutofit/>
            </a:bodyPr>
            <a:lstStyle/>
            <a:p>
              <a:r>
                <a:rPr lang="en-US" sz="135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         </a:t>
              </a:r>
              <a:r>
                <a:rPr lang="en-US" sz="1350">
                  <a:latin typeface="Roboto"/>
                  <a:ea typeface="Roboto"/>
                  <a:cs typeface="Roboto"/>
                  <a:sym typeface="Roboto"/>
                </a:rPr>
                <a:t>APPLY</a:t>
              </a:r>
              <a:endParaRPr sz="1350"/>
            </a:p>
          </p:txBody>
        </p:sp>
      </p:grpSp>
      <p:cxnSp>
        <p:nvCxnSpPr>
          <p:cNvPr id="124" name="Google Shape;124;p16"/>
          <p:cNvCxnSpPr>
            <a:stCxn id="122" idx="2"/>
            <a:endCxn id="122" idx="2"/>
          </p:cNvCxnSpPr>
          <p:nvPr/>
        </p:nvCxnSpPr>
        <p:spPr>
          <a:xfrm>
            <a:off x="4367918" y="5896706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5" name="Google Shape;125;p16"/>
          <p:cNvCxnSpPr/>
          <p:nvPr/>
        </p:nvCxnSpPr>
        <p:spPr>
          <a:xfrm>
            <a:off x="4360988" y="5539163"/>
            <a:ext cx="3150" cy="22545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6" name="Google Shape;126;p16"/>
          <p:cNvSpPr txBox="1"/>
          <p:nvPr/>
        </p:nvSpPr>
        <p:spPr>
          <a:xfrm>
            <a:off x="5398331" y="3847557"/>
            <a:ext cx="1136700" cy="122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/>
            <a:r>
              <a:rPr lang="en-US" sz="2250" b="1" i="1" dirty="0">
                <a:latin typeface="Calibri"/>
                <a:ea typeface="Calibri"/>
                <a:cs typeface="Calibri"/>
                <a:sym typeface="Calibri"/>
              </a:rPr>
              <a:t>Impact</a:t>
            </a:r>
            <a:endParaRPr sz="2250" b="1" i="1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1350" b="1" dirty="0">
                <a:latin typeface="Calibri"/>
                <a:ea typeface="Calibri"/>
                <a:cs typeface="Calibri"/>
                <a:sym typeface="Calibri"/>
              </a:rPr>
              <a:t>Communities</a:t>
            </a:r>
            <a:endParaRPr sz="1350" b="1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1350" b="1" dirty="0">
                <a:latin typeface="Calibri"/>
                <a:ea typeface="Calibri"/>
                <a:cs typeface="Calibri"/>
                <a:sym typeface="Calibri"/>
              </a:rPr>
              <a:t>MWSU</a:t>
            </a:r>
            <a:endParaRPr sz="1350" b="1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1350" b="1" dirty="0">
                <a:latin typeface="Calibri"/>
                <a:ea typeface="Calibri"/>
                <a:cs typeface="Calibri"/>
                <a:sym typeface="Calibri"/>
              </a:rPr>
              <a:t>Self</a:t>
            </a:r>
            <a:endParaRPr sz="135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6"/>
          <p:cNvSpPr txBox="1"/>
          <p:nvPr/>
        </p:nvSpPr>
        <p:spPr>
          <a:xfrm>
            <a:off x="1875675" y="1711031"/>
            <a:ext cx="8440650" cy="45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135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https://drive.google.com/file/d/1mpdeI5s7xHoXkyUXS_BJ_Hjw4lVPqnBg/view</a:t>
            </a:r>
            <a:r>
              <a:rPr lang="en-US" sz="1350">
                <a:latin typeface="Calibri"/>
                <a:ea typeface="Calibri"/>
                <a:cs typeface="Calibri"/>
                <a:sym typeface="Calibri"/>
              </a:rPr>
              <a:t>  </a:t>
            </a:r>
            <a:endParaRPr sz="135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150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Stover</dc:creator>
  <cp:lastModifiedBy>Jennifer Stover</cp:lastModifiedBy>
  <cp:revision>1</cp:revision>
  <dcterms:created xsi:type="dcterms:W3CDTF">2020-07-02T17:29:55Z</dcterms:created>
  <dcterms:modified xsi:type="dcterms:W3CDTF">2020-07-02T17:31:57Z</dcterms:modified>
</cp:coreProperties>
</file>