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06" r:id="rId1"/>
  </p:sldMasterIdLst>
  <p:sldIdLst>
    <p:sldId id="256" r:id="rId2"/>
    <p:sldId id="258" r:id="rId3"/>
    <p:sldId id="263" r:id="rId4"/>
    <p:sldId id="264" r:id="rId5"/>
    <p:sldId id="265" r:id="rId6"/>
    <p:sldId id="262" r:id="rId7"/>
    <p:sldId id="261" r:id="rId8"/>
    <p:sldId id="269" r:id="rId9"/>
    <p:sldId id="272" r:id="rId10"/>
    <p:sldId id="273" r:id="rId11"/>
    <p:sldId id="274" r:id="rId12"/>
    <p:sldId id="275" r:id="rId13"/>
    <p:sldId id="276" r:id="rId14"/>
    <p:sldId id="277" r:id="rId15"/>
    <p:sldId id="278" r:id="rId16"/>
    <p:sldId id="271"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68" d="100"/>
          <a:sy n="68" d="100"/>
        </p:scale>
        <p:origin x="84"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78ABE3C1-DBE1-495D-B57B-2849774B866A}" type="datetimeFigureOut">
              <a:rPr lang="en-US" smtClean="0"/>
              <a:t>6/4/2019</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48957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D6E9DEC-419B-4CC5-A080-3B06BD5A8291}" type="datetimeFigureOut">
              <a:rPr lang="en-US" smtClean="0"/>
              <a:t>6/4/2019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16298558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9D6E9DEC-419B-4CC5-A080-3B06BD5A8291}" type="datetimeFigureOut">
              <a:rPr lang="en-US" smtClean="0"/>
              <a:t>6/4/2019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50466173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9D6E9DEC-419B-4CC5-A080-3B06BD5A8291}" type="datetimeFigureOut">
              <a:rPr lang="en-US" smtClean="0"/>
              <a:t>6/4/2019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9577327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D6E9DEC-419B-4CC5-A080-3B06BD5A8291}" type="datetimeFigureOut">
              <a:rPr lang="en-US" smtClean="0"/>
              <a:t>6/4/2019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44390562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D6E9DEC-419B-4CC5-A080-3B06BD5A8291}" type="datetimeFigureOut">
              <a:rPr lang="en-US" smtClean="0"/>
              <a:t>6/4/2019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05177951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D6E9DEC-419B-4CC5-A080-3B06BD5A8291}" type="datetimeFigureOut">
              <a:rPr lang="en-US" smtClean="0"/>
              <a:t>6/4/2019</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129983556"/>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1FA3F48C-C7C6-4055-9F49-3777875E72AE}" type="datetimeFigureOut">
              <a:rPr lang="en-US" smtClean="0"/>
              <a:t>6/4/2019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705388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6178E61D-D431-422C-9764-11DAFE33AB63}" type="datetimeFigureOut">
              <a:rPr lang="en-US" smtClean="0"/>
              <a:t>6/4/2019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720635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smtClean="0"/>
              <a:t>6/4/2019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43198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578ACC-22D6-47C1-A373-4FD133E34F3C}" type="datetimeFigureOut">
              <a:rPr lang="en-US" smtClean="0"/>
              <a:t>6/4/2019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84022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smtClean="0"/>
              <a:t>6/4/2019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04037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smtClean="0"/>
              <a:t>6/4/2019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42759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smtClean="0"/>
              <a:t>6/4/2019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09801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24A7AC-904D-4781-85BA-7D10C17ED021}" type="datetimeFigureOut">
              <a:rPr lang="en-US" smtClean="0"/>
              <a:t>6/4/2019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725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331444B-B92B-4E27-8C94-BB93EAF5CB18}" type="datetimeFigureOut">
              <a:rPr lang="en-US" smtClean="0"/>
              <a:t>6/4/2019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22104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63EFA5E-FA76-400D-B3DC-F0BA90E6D107}" type="datetimeFigureOut">
              <a:rPr lang="en-US" smtClean="0"/>
              <a:t>6/4/2019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05333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9D6E9DEC-419B-4CC5-A080-3B06BD5A8291}" type="datetimeFigureOut">
              <a:rPr lang="en-US" smtClean="0"/>
              <a:t>6/4/2019</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308856094"/>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 id="2147483823"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88F7BA-A8BB-40CE-AB54-2EFA9A8ADEF5}"/>
              </a:ext>
            </a:extLst>
          </p:cNvPr>
          <p:cNvSpPr>
            <a:spLocks noGrp="1"/>
          </p:cNvSpPr>
          <p:nvPr>
            <p:ph type="ctrTitle"/>
          </p:nvPr>
        </p:nvSpPr>
        <p:spPr>
          <a:xfrm>
            <a:off x="1524000" y="674473"/>
            <a:ext cx="9144000" cy="2387600"/>
          </a:xfrm>
        </p:spPr>
        <p:txBody>
          <a:bodyPr/>
          <a:lstStyle/>
          <a:p>
            <a:r>
              <a:rPr lang="en-US" sz="4000" dirty="0"/>
              <a:t>Looking at Advancement Through an Entrepreneurship Lens</a:t>
            </a:r>
          </a:p>
        </p:txBody>
      </p:sp>
      <p:sp>
        <p:nvSpPr>
          <p:cNvPr id="3" name="Subtitle 2">
            <a:extLst>
              <a:ext uri="{FF2B5EF4-FFF2-40B4-BE49-F238E27FC236}">
                <a16:creationId xmlns:a16="http://schemas.microsoft.com/office/drawing/2014/main" xmlns="" id="{92945A6A-E1A2-4A7A-8D56-BDF2DED8CD67}"/>
              </a:ext>
            </a:extLst>
          </p:cNvPr>
          <p:cNvSpPr>
            <a:spLocks noGrp="1"/>
          </p:cNvSpPr>
          <p:nvPr>
            <p:ph type="subTitle" idx="1"/>
          </p:nvPr>
        </p:nvSpPr>
        <p:spPr>
          <a:xfrm>
            <a:off x="1524000" y="3245032"/>
            <a:ext cx="9144000" cy="1655762"/>
          </a:xfrm>
        </p:spPr>
        <p:txBody>
          <a:bodyPr>
            <a:normAutofit/>
          </a:bodyPr>
          <a:lstStyle/>
          <a:p>
            <a:r>
              <a:rPr lang="en-US" sz="1600" dirty="0"/>
              <a:t>MIAA advancement conference </a:t>
            </a:r>
          </a:p>
          <a:p>
            <a:endParaRPr lang="en-US" sz="1600" dirty="0"/>
          </a:p>
          <a:p>
            <a:r>
              <a:rPr lang="en-US" sz="1600" dirty="0"/>
              <a:t>Annette Weeks</a:t>
            </a:r>
          </a:p>
          <a:p>
            <a:r>
              <a:rPr lang="en-US" sz="1600" dirty="0"/>
              <a:t>Director of the Center for Entrepreneurship  </a:t>
            </a:r>
          </a:p>
        </p:txBody>
      </p:sp>
      <p:pic>
        <p:nvPicPr>
          <p:cNvPr id="5" name="Picture 4">
            <a:extLst>
              <a:ext uri="{FF2B5EF4-FFF2-40B4-BE49-F238E27FC236}">
                <a16:creationId xmlns:a16="http://schemas.microsoft.com/office/drawing/2014/main" xmlns="" id="{75622BC8-C278-4942-AFAE-420E565B60CD}"/>
              </a:ext>
            </a:extLst>
          </p:cNvPr>
          <p:cNvPicPr>
            <a:picLocks noChangeAspect="1"/>
          </p:cNvPicPr>
          <p:nvPr/>
        </p:nvPicPr>
        <p:blipFill>
          <a:blip r:embed="rId2"/>
          <a:stretch>
            <a:fillRect/>
          </a:stretch>
        </p:blipFill>
        <p:spPr>
          <a:xfrm>
            <a:off x="4693862" y="5083653"/>
            <a:ext cx="2804276" cy="1099874"/>
          </a:xfrm>
          <a:prstGeom prst="rect">
            <a:avLst/>
          </a:prstGeom>
        </p:spPr>
      </p:pic>
    </p:spTree>
    <p:extLst>
      <p:ext uri="{BB962C8B-B14F-4D97-AF65-F5344CB8AC3E}">
        <p14:creationId xmlns:p14="http://schemas.microsoft.com/office/powerpoint/2010/main" val="4220744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3212" y="2322581"/>
            <a:ext cx="9847386" cy="3079413"/>
          </a:xfrm>
        </p:spPr>
        <p:txBody>
          <a:bodyPr/>
          <a:lstStyle/>
          <a:p>
            <a:pPr marL="342900" indent="-342900">
              <a:buClr>
                <a:schemeClr val="accent1"/>
              </a:buClr>
              <a:buFont typeface="Wingdings" panose="05000000000000000000" pitchFamily="2" charset="2"/>
              <a:buChar char="Ø"/>
            </a:pPr>
            <a:r>
              <a:rPr lang="en-US" sz="2400" b="1" dirty="0" smtClean="0">
                <a:solidFill>
                  <a:schemeClr val="tx1"/>
                </a:solidFill>
              </a:rPr>
              <a:t>A person who does entrepreneurial work within an organization  </a:t>
            </a:r>
            <a:br>
              <a:rPr lang="en-US" sz="2400" b="1" dirty="0" smtClean="0">
                <a:solidFill>
                  <a:schemeClr val="tx1"/>
                </a:solidFill>
              </a:rPr>
            </a:br>
            <a:r>
              <a:rPr lang="en-US" sz="2400" b="1" dirty="0">
                <a:solidFill>
                  <a:schemeClr val="tx1"/>
                </a:solidFill>
              </a:rPr>
              <a:t/>
            </a:r>
            <a:br>
              <a:rPr lang="en-US" sz="2400" b="1" dirty="0">
                <a:solidFill>
                  <a:schemeClr val="tx1"/>
                </a:solidFill>
              </a:rPr>
            </a:br>
            <a:r>
              <a:rPr lang="en-US" sz="2400" b="1" dirty="0" smtClean="0">
                <a:solidFill>
                  <a:schemeClr val="tx1"/>
                </a:solidFill>
              </a:rPr>
              <a:t/>
            </a:r>
            <a:br>
              <a:rPr lang="en-US" sz="2400" b="1" dirty="0" smtClean="0">
                <a:solidFill>
                  <a:schemeClr val="tx1"/>
                </a:solidFill>
              </a:rPr>
            </a:br>
            <a:r>
              <a:rPr lang="en-US" sz="2400" b="1" dirty="0">
                <a:solidFill>
                  <a:schemeClr val="tx1"/>
                </a:solidFill>
              </a:rPr>
              <a:t/>
            </a:r>
            <a:br>
              <a:rPr lang="en-US" sz="2400" b="1" dirty="0">
                <a:solidFill>
                  <a:schemeClr val="tx1"/>
                </a:solidFill>
              </a:rPr>
            </a:br>
            <a:endParaRPr lang="en-US" sz="2400" b="1" dirty="0">
              <a:solidFill>
                <a:schemeClr val="tx1"/>
              </a:solidFill>
            </a:endParaRPr>
          </a:p>
        </p:txBody>
      </p:sp>
      <p:sp>
        <p:nvSpPr>
          <p:cNvPr id="6" name="Rectangle 5"/>
          <p:cNvSpPr/>
          <p:nvPr/>
        </p:nvSpPr>
        <p:spPr>
          <a:xfrm>
            <a:off x="1083212" y="3743236"/>
            <a:ext cx="9491003" cy="830997"/>
          </a:xfrm>
          <a:prstGeom prst="rect">
            <a:avLst/>
          </a:prstGeom>
        </p:spPr>
        <p:txBody>
          <a:bodyPr wrap="square">
            <a:spAutoFit/>
          </a:bodyPr>
          <a:lstStyle/>
          <a:p>
            <a:pPr marL="342900" indent="-342900">
              <a:buClr>
                <a:schemeClr val="accent1"/>
              </a:buClr>
              <a:buFont typeface="Wingdings" panose="05000000000000000000" pitchFamily="2" charset="2"/>
              <a:buChar char="Ø"/>
            </a:pPr>
            <a:r>
              <a:rPr lang="en-US" sz="2400" b="1" dirty="0">
                <a:solidFill>
                  <a:prstClr val="black"/>
                </a:solidFill>
                <a:ea typeface="+mj-ea"/>
                <a:cs typeface="+mj-cs"/>
              </a:rPr>
              <a:t>A person who takes hands-on responsibility for creating innovation of any kind, within a business</a:t>
            </a:r>
            <a:endParaRPr lang="en-US" dirty="0"/>
          </a:p>
        </p:txBody>
      </p:sp>
      <p:sp>
        <p:nvSpPr>
          <p:cNvPr id="7" name="Rectangle 6"/>
          <p:cNvSpPr/>
          <p:nvPr/>
        </p:nvSpPr>
        <p:spPr>
          <a:xfrm>
            <a:off x="1083212" y="4801829"/>
            <a:ext cx="10030265" cy="1200329"/>
          </a:xfrm>
          <a:prstGeom prst="rect">
            <a:avLst/>
          </a:prstGeom>
        </p:spPr>
        <p:txBody>
          <a:bodyPr wrap="square">
            <a:spAutoFit/>
          </a:bodyPr>
          <a:lstStyle/>
          <a:p>
            <a:pPr marL="342900" indent="-342900">
              <a:buClr>
                <a:schemeClr val="accent1"/>
              </a:buClr>
              <a:buFont typeface="Wingdings" panose="05000000000000000000" pitchFamily="2" charset="2"/>
              <a:buChar char="Ø"/>
            </a:pPr>
            <a:r>
              <a:rPr lang="en-US" sz="2400" b="1" dirty="0">
                <a:solidFill>
                  <a:prstClr val="black"/>
                </a:solidFill>
                <a:ea typeface="+mj-ea"/>
                <a:cs typeface="+mj-cs"/>
              </a:rPr>
              <a:t>A person within a large corporation who takes direct responsibility for turning an idea into a profitable finished product through assertive risk-taking and innovation</a:t>
            </a:r>
            <a:endParaRPr lang="en-US" dirty="0"/>
          </a:p>
        </p:txBody>
      </p:sp>
    </p:spTree>
    <p:extLst>
      <p:ext uri="{BB962C8B-B14F-4D97-AF65-F5344CB8AC3E}">
        <p14:creationId xmlns:p14="http://schemas.microsoft.com/office/powerpoint/2010/main" val="229823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31853" y="3288715"/>
            <a:ext cx="8904849" cy="1938992"/>
          </a:xfrm>
          <a:prstGeom prst="rect">
            <a:avLst/>
          </a:prstGeom>
        </p:spPr>
        <p:txBody>
          <a:bodyPr wrap="square">
            <a:spAutoFit/>
          </a:bodyPr>
          <a:lstStyle/>
          <a:p>
            <a:pPr algn="ctr"/>
            <a:r>
              <a:rPr lang="en-US" sz="4000" b="1" dirty="0"/>
              <a:t>Stagnation is one of the biggest threats to any </a:t>
            </a:r>
            <a:r>
              <a:rPr lang="en-US" sz="4000" b="1" dirty="0" smtClean="0"/>
              <a:t>organization or company.</a:t>
            </a:r>
            <a:endParaRPr lang="en-US" sz="4000" b="1" dirty="0"/>
          </a:p>
        </p:txBody>
      </p:sp>
      <p:sp>
        <p:nvSpPr>
          <p:cNvPr id="6" name="Title 5"/>
          <p:cNvSpPr>
            <a:spLocks noGrp="1"/>
          </p:cNvSpPr>
          <p:nvPr>
            <p:ph type="title"/>
          </p:nvPr>
        </p:nvSpPr>
        <p:spPr/>
        <p:txBody>
          <a:bodyPr/>
          <a:lstStyle/>
          <a:p>
            <a:endParaRPr lang="en-US"/>
          </a:p>
        </p:txBody>
      </p:sp>
    </p:spTree>
    <p:extLst>
      <p:ext uri="{BB962C8B-B14F-4D97-AF65-F5344CB8AC3E}">
        <p14:creationId xmlns:p14="http://schemas.microsoft.com/office/powerpoint/2010/main" val="36972018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10810" y="2766032"/>
            <a:ext cx="1760734" cy="523220"/>
          </a:xfrm>
          <a:prstGeom prst="rect">
            <a:avLst/>
          </a:prstGeom>
        </p:spPr>
        <p:txBody>
          <a:bodyPr wrap="square">
            <a:spAutoFit/>
          </a:bodyPr>
          <a:lstStyle/>
          <a:p>
            <a:r>
              <a:rPr lang="en-US" sz="2800" b="1" dirty="0"/>
              <a:t>Initiative</a:t>
            </a:r>
          </a:p>
        </p:txBody>
      </p:sp>
      <p:sp>
        <p:nvSpPr>
          <p:cNvPr id="6" name="Rectangle 5"/>
          <p:cNvSpPr/>
          <p:nvPr/>
        </p:nvSpPr>
        <p:spPr>
          <a:xfrm>
            <a:off x="7457040" y="2660379"/>
            <a:ext cx="2473754" cy="523220"/>
          </a:xfrm>
          <a:prstGeom prst="rect">
            <a:avLst/>
          </a:prstGeom>
        </p:spPr>
        <p:txBody>
          <a:bodyPr wrap="none">
            <a:spAutoFit/>
          </a:bodyPr>
          <a:lstStyle/>
          <a:p>
            <a:r>
              <a:rPr lang="en-US" sz="2800" b="1" dirty="0" smtClean="0">
                <a:solidFill>
                  <a:prstClr val="black">
                    <a:lumMod val="75000"/>
                    <a:lumOff val="25000"/>
                  </a:prstClr>
                </a:solidFill>
              </a:rPr>
              <a:t>Self-direction</a:t>
            </a:r>
            <a:endParaRPr lang="en-US" dirty="0"/>
          </a:p>
        </p:txBody>
      </p:sp>
      <p:sp>
        <p:nvSpPr>
          <p:cNvPr id="8" name="Rectangle 7"/>
          <p:cNvSpPr/>
          <p:nvPr/>
        </p:nvSpPr>
        <p:spPr>
          <a:xfrm>
            <a:off x="5097970" y="3167390"/>
            <a:ext cx="2089033" cy="523220"/>
          </a:xfrm>
          <a:prstGeom prst="rect">
            <a:avLst/>
          </a:prstGeom>
        </p:spPr>
        <p:txBody>
          <a:bodyPr wrap="none">
            <a:spAutoFit/>
          </a:bodyPr>
          <a:lstStyle/>
          <a:p>
            <a:r>
              <a:rPr lang="en-US" sz="2800" b="1" dirty="0" smtClean="0">
                <a:solidFill>
                  <a:prstClr val="black">
                    <a:lumMod val="75000"/>
                    <a:lumOff val="25000"/>
                  </a:prstClr>
                </a:solidFill>
              </a:rPr>
              <a:t>Risk-taking</a:t>
            </a:r>
            <a:endParaRPr lang="en-US" dirty="0"/>
          </a:p>
        </p:txBody>
      </p:sp>
      <p:sp>
        <p:nvSpPr>
          <p:cNvPr id="9" name="Rectangle 8"/>
          <p:cNvSpPr/>
          <p:nvPr/>
        </p:nvSpPr>
        <p:spPr>
          <a:xfrm>
            <a:off x="1285108" y="3691586"/>
            <a:ext cx="1773242" cy="523220"/>
          </a:xfrm>
          <a:prstGeom prst="rect">
            <a:avLst/>
          </a:prstGeom>
        </p:spPr>
        <p:txBody>
          <a:bodyPr wrap="none">
            <a:spAutoFit/>
          </a:bodyPr>
          <a:lstStyle/>
          <a:p>
            <a:r>
              <a:rPr lang="en-US" sz="2800" b="1" dirty="0" smtClean="0">
                <a:solidFill>
                  <a:prstClr val="black">
                    <a:lumMod val="75000"/>
                    <a:lumOff val="25000"/>
                  </a:prstClr>
                </a:solidFill>
              </a:rPr>
              <a:t>Flexibility</a:t>
            </a:r>
            <a:endParaRPr lang="en-US" dirty="0"/>
          </a:p>
        </p:txBody>
      </p:sp>
      <p:sp>
        <p:nvSpPr>
          <p:cNvPr id="10" name="Rectangle 9"/>
          <p:cNvSpPr/>
          <p:nvPr/>
        </p:nvSpPr>
        <p:spPr>
          <a:xfrm>
            <a:off x="8770861" y="3294127"/>
            <a:ext cx="2319866" cy="523220"/>
          </a:xfrm>
          <a:prstGeom prst="rect">
            <a:avLst/>
          </a:prstGeom>
        </p:spPr>
        <p:txBody>
          <a:bodyPr wrap="none">
            <a:spAutoFit/>
          </a:bodyPr>
          <a:lstStyle/>
          <a:p>
            <a:r>
              <a:rPr lang="en-US" sz="2800" b="1" dirty="0" smtClean="0">
                <a:solidFill>
                  <a:prstClr val="black">
                    <a:lumMod val="75000"/>
                    <a:lumOff val="25000"/>
                  </a:prstClr>
                </a:solidFill>
              </a:rPr>
              <a:t>Adaptability</a:t>
            </a:r>
            <a:endParaRPr lang="en-US" dirty="0"/>
          </a:p>
        </p:txBody>
      </p:sp>
      <p:sp>
        <p:nvSpPr>
          <p:cNvPr id="11" name="Rectangle 10"/>
          <p:cNvSpPr/>
          <p:nvPr/>
        </p:nvSpPr>
        <p:spPr>
          <a:xfrm>
            <a:off x="4038541" y="3920075"/>
            <a:ext cx="1843774" cy="523220"/>
          </a:xfrm>
          <a:prstGeom prst="rect">
            <a:avLst/>
          </a:prstGeom>
        </p:spPr>
        <p:txBody>
          <a:bodyPr wrap="none">
            <a:spAutoFit/>
          </a:bodyPr>
          <a:lstStyle/>
          <a:p>
            <a:r>
              <a:rPr lang="en-US" sz="2800" b="1" dirty="0" smtClean="0">
                <a:solidFill>
                  <a:prstClr val="black">
                    <a:lumMod val="75000"/>
                    <a:lumOff val="25000"/>
                  </a:prstClr>
                </a:solidFill>
              </a:rPr>
              <a:t>Creativity</a:t>
            </a:r>
            <a:endParaRPr lang="en-US" dirty="0"/>
          </a:p>
        </p:txBody>
      </p:sp>
      <p:sp>
        <p:nvSpPr>
          <p:cNvPr id="12" name="Rectangle 11"/>
          <p:cNvSpPr/>
          <p:nvPr/>
        </p:nvSpPr>
        <p:spPr>
          <a:xfrm>
            <a:off x="7094029" y="4038404"/>
            <a:ext cx="2020105" cy="523220"/>
          </a:xfrm>
          <a:prstGeom prst="rect">
            <a:avLst/>
          </a:prstGeom>
        </p:spPr>
        <p:txBody>
          <a:bodyPr wrap="none">
            <a:spAutoFit/>
          </a:bodyPr>
          <a:lstStyle/>
          <a:p>
            <a:r>
              <a:rPr lang="en-US" sz="2800" b="1" dirty="0" smtClean="0">
                <a:solidFill>
                  <a:prstClr val="black">
                    <a:lumMod val="75000"/>
                    <a:lumOff val="25000"/>
                  </a:prstClr>
                </a:solidFill>
              </a:rPr>
              <a:t>Innovation</a:t>
            </a:r>
            <a:endParaRPr lang="en-US" dirty="0"/>
          </a:p>
        </p:txBody>
      </p:sp>
      <p:sp>
        <p:nvSpPr>
          <p:cNvPr id="13" name="Rectangle 12"/>
          <p:cNvSpPr/>
          <p:nvPr/>
        </p:nvSpPr>
        <p:spPr>
          <a:xfrm>
            <a:off x="836125" y="4862194"/>
            <a:ext cx="3029997" cy="523220"/>
          </a:xfrm>
          <a:prstGeom prst="rect">
            <a:avLst/>
          </a:prstGeom>
        </p:spPr>
        <p:txBody>
          <a:bodyPr wrap="none">
            <a:spAutoFit/>
          </a:bodyPr>
          <a:lstStyle/>
          <a:p>
            <a:r>
              <a:rPr lang="en-US" sz="2800" b="1" dirty="0" smtClean="0">
                <a:solidFill>
                  <a:prstClr val="black">
                    <a:lumMod val="75000"/>
                    <a:lumOff val="25000"/>
                  </a:prstClr>
                </a:solidFill>
              </a:rPr>
              <a:t>Critical Thinking </a:t>
            </a:r>
            <a:endParaRPr lang="en-US" dirty="0"/>
          </a:p>
        </p:txBody>
      </p:sp>
      <p:sp>
        <p:nvSpPr>
          <p:cNvPr id="14" name="Rectangle 13"/>
          <p:cNvSpPr/>
          <p:nvPr/>
        </p:nvSpPr>
        <p:spPr>
          <a:xfrm>
            <a:off x="8595217" y="4754339"/>
            <a:ext cx="2962671" cy="523220"/>
          </a:xfrm>
          <a:prstGeom prst="rect">
            <a:avLst/>
          </a:prstGeom>
        </p:spPr>
        <p:txBody>
          <a:bodyPr wrap="none">
            <a:spAutoFit/>
          </a:bodyPr>
          <a:lstStyle/>
          <a:p>
            <a:r>
              <a:rPr lang="en-US" sz="2800" b="1" dirty="0" smtClean="0">
                <a:solidFill>
                  <a:prstClr val="black">
                    <a:lumMod val="75000"/>
                    <a:lumOff val="25000"/>
                  </a:prstClr>
                </a:solidFill>
              </a:rPr>
              <a:t>Problem Solving</a:t>
            </a:r>
            <a:endParaRPr lang="en-US" dirty="0"/>
          </a:p>
        </p:txBody>
      </p:sp>
      <p:sp>
        <p:nvSpPr>
          <p:cNvPr id="15" name="Rectangle 14"/>
          <p:cNvSpPr/>
          <p:nvPr/>
        </p:nvSpPr>
        <p:spPr>
          <a:xfrm>
            <a:off x="4839244" y="5098961"/>
            <a:ext cx="3357009" cy="523220"/>
          </a:xfrm>
          <a:prstGeom prst="rect">
            <a:avLst/>
          </a:prstGeom>
        </p:spPr>
        <p:txBody>
          <a:bodyPr wrap="none">
            <a:spAutoFit/>
          </a:bodyPr>
          <a:lstStyle/>
          <a:p>
            <a:r>
              <a:rPr lang="en-US" sz="2800" b="1" dirty="0" smtClean="0">
                <a:solidFill>
                  <a:prstClr val="black">
                    <a:lumMod val="75000"/>
                    <a:lumOff val="25000"/>
                  </a:prstClr>
                </a:solidFill>
              </a:rPr>
              <a:t>See Opportunities </a:t>
            </a:r>
            <a:endParaRPr lang="en-US" dirty="0"/>
          </a:p>
        </p:txBody>
      </p:sp>
    </p:spTree>
    <p:extLst>
      <p:ext uri="{BB962C8B-B14F-4D97-AF65-F5344CB8AC3E}">
        <p14:creationId xmlns:p14="http://schemas.microsoft.com/office/powerpoint/2010/main" val="1226285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P spid="10" grpId="0"/>
      <p:bldP spid="11" grpId="0"/>
      <p:bldP spid="12" grpId="0"/>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A1EAC6-9C7E-4829-B2DB-4F982EBF5BB3}"/>
              </a:ext>
            </a:extLst>
          </p:cNvPr>
          <p:cNvSpPr>
            <a:spLocks noGrp="1"/>
          </p:cNvSpPr>
          <p:nvPr>
            <p:ph type="title"/>
          </p:nvPr>
        </p:nvSpPr>
        <p:spPr/>
        <p:txBody>
          <a:bodyPr/>
          <a:lstStyle/>
          <a:p>
            <a:r>
              <a:rPr lang="en-US" dirty="0"/>
              <a:t>Entrepreneurial Mindset</a:t>
            </a:r>
          </a:p>
        </p:txBody>
      </p:sp>
      <p:sp>
        <p:nvSpPr>
          <p:cNvPr id="4" name="Content Placeholder 3"/>
          <p:cNvSpPr>
            <a:spLocks noGrp="1"/>
          </p:cNvSpPr>
          <p:nvPr>
            <p:ph idx="1"/>
          </p:nvPr>
        </p:nvSpPr>
        <p:spPr>
          <a:xfrm>
            <a:off x="914400" y="2463800"/>
            <a:ext cx="9944100" cy="4064000"/>
          </a:xfrm>
        </p:spPr>
        <p:txBody>
          <a:bodyPr>
            <a:normAutofit fontScale="92500" lnSpcReduction="20000"/>
          </a:bodyPr>
          <a:lstStyle/>
          <a:p>
            <a:pPr marL="0" indent="0">
              <a:buNone/>
            </a:pPr>
            <a:r>
              <a:rPr lang="en-US" b="1" dirty="0"/>
              <a:t>Blazing New Trails  </a:t>
            </a:r>
          </a:p>
          <a:p>
            <a:r>
              <a:rPr lang="en-US" dirty="0"/>
              <a:t>Believing in yourself, your mission, and inspiring others to join you in the journey. Have the will, courage and sometimes recklessness to actually do it. Aiming to do something better than it's ever been done before and constantly chasing improvement.</a:t>
            </a:r>
          </a:p>
          <a:p>
            <a:pPr marL="0" indent="0">
              <a:buNone/>
            </a:pPr>
            <a:r>
              <a:rPr lang="en-US" b="1" dirty="0"/>
              <a:t>Problem Solver </a:t>
            </a:r>
          </a:p>
          <a:p>
            <a:r>
              <a:rPr lang="en-US" dirty="0"/>
              <a:t>Approach each problem with a success mindset, which entails seeking out innovative ways to solve a problem by looking beyond what’s already established, and never simply accepting that “this is the way it has to be done.” Looking at it from all angles, coming up with a plan, identify cost, state the outcome. </a:t>
            </a:r>
          </a:p>
          <a:p>
            <a:pPr marL="0" lvl="0" indent="0">
              <a:buNone/>
            </a:pPr>
            <a:r>
              <a:rPr lang="en-US" b="1" dirty="0"/>
              <a:t>Risk Taker</a:t>
            </a:r>
            <a:endParaRPr lang="en-US" dirty="0"/>
          </a:p>
          <a:p>
            <a:r>
              <a:rPr lang="en-US" dirty="0"/>
              <a:t>You have to get comfortable being uncomfortable. It's not always going to be roses and unicorns. At some point, you're going to run into issues, lose customers and have financial constraints. It's at this point you need to get back on the horse and take another risk, whether it's in the form of a new product, new marketing campaign or a new customer recruitment strategy.</a:t>
            </a:r>
          </a:p>
          <a:p>
            <a:endParaRPr lang="en-US" dirty="0"/>
          </a:p>
          <a:p>
            <a:endParaRPr lang="en-US" dirty="0"/>
          </a:p>
        </p:txBody>
      </p:sp>
    </p:spTree>
    <p:extLst>
      <p:ext uri="{BB962C8B-B14F-4D97-AF65-F5344CB8AC3E}">
        <p14:creationId xmlns:p14="http://schemas.microsoft.com/office/powerpoint/2010/main" val="85546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1A2FBC63-9596-43F5-ACD9-A9FC34BB883F}"/>
              </a:ext>
            </a:extLst>
          </p:cNvPr>
          <p:cNvSpPr txBox="1">
            <a:spLocks/>
          </p:cNvSpPr>
          <p:nvPr/>
        </p:nvSpPr>
        <p:spPr>
          <a:xfrm>
            <a:off x="850900" y="1066800"/>
            <a:ext cx="10490200" cy="5173663"/>
          </a:xfrm>
          <a:prstGeom prst="rect">
            <a:avLst/>
          </a:prstGeom>
        </p:spPr>
        <p:txBody>
          <a:bodyPr>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Clr>
                <a:srgbClr val="FFCA08"/>
              </a:buClr>
              <a:buFont typeface="Wingdings 3" charset="2"/>
              <a:buNone/>
            </a:pPr>
            <a:r>
              <a:rPr lang="en-US" b="1" dirty="0">
                <a:solidFill>
                  <a:prstClr val="black">
                    <a:lumMod val="75000"/>
                    <a:lumOff val="25000"/>
                  </a:prstClr>
                </a:solidFill>
              </a:rPr>
              <a:t>Ability to Listen</a:t>
            </a:r>
          </a:p>
          <a:p>
            <a:pPr>
              <a:buClr>
                <a:srgbClr val="FFCA08"/>
              </a:buClr>
            </a:pPr>
            <a:r>
              <a:rPr lang="en-US" dirty="0">
                <a:solidFill>
                  <a:prstClr val="black">
                    <a:lumMod val="75000"/>
                    <a:lumOff val="25000"/>
                  </a:prstClr>
                </a:solidFill>
              </a:rPr>
              <a:t>The ability to listen, whether it be to the opinions of customers or employees, is also integral to success. You must have the confidence to make your own choices, it is still incredibly important not to become detached from the people whose needs you are trying to meet.</a:t>
            </a:r>
          </a:p>
          <a:p>
            <a:pPr marL="0" indent="0">
              <a:buClr>
                <a:srgbClr val="FFCA08"/>
              </a:buClr>
              <a:buFont typeface="Wingdings 3" charset="2"/>
              <a:buNone/>
            </a:pPr>
            <a:r>
              <a:rPr lang="en-US" b="1" dirty="0">
                <a:solidFill>
                  <a:prstClr val="black">
                    <a:lumMod val="75000"/>
                    <a:lumOff val="25000"/>
                  </a:prstClr>
                </a:solidFill>
              </a:rPr>
              <a:t>Be a Good Leader. </a:t>
            </a:r>
          </a:p>
          <a:p>
            <a:pPr>
              <a:buClr>
                <a:srgbClr val="FFCA08"/>
              </a:buClr>
            </a:pPr>
            <a:r>
              <a:rPr lang="en-US" dirty="0">
                <a:solidFill>
                  <a:prstClr val="black">
                    <a:lumMod val="75000"/>
                    <a:lumOff val="25000"/>
                  </a:prstClr>
                </a:solidFill>
              </a:rPr>
              <a:t>Leadership is the ability to bring people to a place where they want to follow you, not feel like they are forced to follow you. This takes investing in your network personally. It's not transactional, it's a relationship.</a:t>
            </a:r>
          </a:p>
          <a:p>
            <a:pPr marL="0" indent="0">
              <a:buClr>
                <a:srgbClr val="FFCA08"/>
              </a:buClr>
              <a:buFont typeface="Wingdings 3" charset="2"/>
              <a:buNone/>
            </a:pPr>
            <a:r>
              <a:rPr lang="en-US" b="1" dirty="0">
                <a:solidFill>
                  <a:prstClr val="black">
                    <a:lumMod val="75000"/>
                    <a:lumOff val="25000"/>
                  </a:prstClr>
                </a:solidFill>
              </a:rPr>
              <a:t>The Power to Pivot</a:t>
            </a:r>
          </a:p>
          <a:p>
            <a:pPr>
              <a:buClr>
                <a:srgbClr val="FFCA08"/>
              </a:buClr>
            </a:pPr>
            <a:r>
              <a:rPr lang="en-US" dirty="0">
                <a:solidFill>
                  <a:prstClr val="black">
                    <a:lumMod val="75000"/>
                    <a:lumOff val="25000"/>
                  </a:prstClr>
                </a:solidFill>
              </a:rPr>
              <a:t>If something isn't working, keeping at it won't make you successful. But changing your approach, changing your model, changing your plans to make it work is.</a:t>
            </a:r>
          </a:p>
          <a:p>
            <a:pPr marL="0" indent="0">
              <a:buClr>
                <a:srgbClr val="FFCA08"/>
              </a:buClr>
              <a:buFont typeface="Wingdings 3" charset="2"/>
              <a:buNone/>
            </a:pPr>
            <a:r>
              <a:rPr lang="en-US" b="1" dirty="0" smtClean="0">
                <a:solidFill>
                  <a:prstClr val="black">
                    <a:lumMod val="75000"/>
                    <a:lumOff val="25000"/>
                  </a:prstClr>
                </a:solidFill>
              </a:rPr>
              <a:t>Accept Failure</a:t>
            </a:r>
            <a:endParaRPr lang="en-US" dirty="0">
              <a:solidFill>
                <a:prstClr val="black">
                  <a:lumMod val="75000"/>
                  <a:lumOff val="25000"/>
                </a:prstClr>
              </a:solidFill>
            </a:endParaRPr>
          </a:p>
          <a:p>
            <a:pPr>
              <a:buClr>
                <a:srgbClr val="FFCA08"/>
              </a:buClr>
            </a:pPr>
            <a:r>
              <a:rPr lang="en-US" dirty="0">
                <a:solidFill>
                  <a:prstClr val="black">
                    <a:lumMod val="75000"/>
                    <a:lumOff val="25000"/>
                  </a:prstClr>
                </a:solidFill>
              </a:rPr>
              <a:t>An entrepreneur must be able to accept failure. Everyone thinks they can accept failure until they come face-to-face with failing at a major thing they have put everything into. Success does not come without some failure.  Learn from it and move on.</a:t>
            </a:r>
          </a:p>
          <a:p>
            <a:pPr>
              <a:buClr>
                <a:srgbClr val="FFCA08"/>
              </a:buClr>
            </a:pPr>
            <a:endParaRPr lang="en-US" dirty="0">
              <a:solidFill>
                <a:prstClr val="black">
                  <a:lumMod val="75000"/>
                  <a:lumOff val="25000"/>
                </a:prstClr>
              </a:solidFill>
            </a:endParaRPr>
          </a:p>
          <a:p>
            <a:pPr>
              <a:buClr>
                <a:srgbClr val="FFCA08"/>
              </a:buClr>
            </a:pPr>
            <a:endParaRPr lang="en-US" dirty="0">
              <a:solidFill>
                <a:prstClr val="black">
                  <a:lumMod val="75000"/>
                  <a:lumOff val="25000"/>
                </a:prstClr>
              </a:solidFill>
            </a:endParaRPr>
          </a:p>
        </p:txBody>
      </p:sp>
    </p:spTree>
    <p:extLst>
      <p:ext uri="{BB962C8B-B14F-4D97-AF65-F5344CB8AC3E}">
        <p14:creationId xmlns:p14="http://schemas.microsoft.com/office/powerpoint/2010/main" val="304385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xmlns="" id="{6573834C-8746-4D69-9E07-B00C8A67D5F4}"/>
              </a:ext>
            </a:extLst>
          </p:cNvPr>
          <p:cNvSpPr txBox="1">
            <a:spLocks/>
          </p:cNvSpPr>
          <p:nvPr/>
        </p:nvSpPr>
        <p:spPr>
          <a:xfrm>
            <a:off x="723900" y="1003300"/>
            <a:ext cx="10629900" cy="5173663"/>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Clr>
                <a:srgbClr val="FFCA08"/>
              </a:buClr>
              <a:buFont typeface="Wingdings 3" charset="2"/>
              <a:buNone/>
            </a:pPr>
            <a:r>
              <a:rPr lang="en-US" b="1" dirty="0">
                <a:solidFill>
                  <a:prstClr val="black">
                    <a:lumMod val="75000"/>
                    <a:lumOff val="25000"/>
                  </a:prstClr>
                </a:solidFill>
              </a:rPr>
              <a:t>Have the Grit</a:t>
            </a:r>
          </a:p>
          <a:p>
            <a:pPr>
              <a:buClr>
                <a:srgbClr val="FFCA08"/>
              </a:buClr>
            </a:pPr>
            <a:r>
              <a:rPr lang="en-US" dirty="0">
                <a:solidFill>
                  <a:prstClr val="black">
                    <a:lumMod val="75000"/>
                    <a:lumOff val="25000"/>
                  </a:prstClr>
                </a:solidFill>
              </a:rPr>
              <a:t>Grit is made up of persistence, passion and resilience. It's the passion to achieve long-term goals, the courage to try again in the face of rejection, and the will to do something better than it has been done before. The most successful entrepreneurs tend to be gritty ones … they do not give up until they exceed their goals. </a:t>
            </a:r>
            <a:r>
              <a:rPr lang="en-US" dirty="0">
                <a:solidFill>
                  <a:prstClr val="black">
                    <a:lumMod val="75000"/>
                    <a:lumOff val="25000"/>
                  </a:prstClr>
                </a:solidFill>
              </a:rPr>
              <a:t>When the going gets tough and they get knocked down, gritty entrepreneurs bounce right back up and try again</a:t>
            </a:r>
            <a:r>
              <a:rPr lang="en-US" dirty="0" smtClean="0">
                <a:solidFill>
                  <a:prstClr val="black">
                    <a:lumMod val="75000"/>
                    <a:lumOff val="25000"/>
                  </a:prstClr>
                </a:solidFill>
              </a:rPr>
              <a:t>.</a:t>
            </a:r>
            <a:endParaRPr lang="en-US" dirty="0">
              <a:solidFill>
                <a:prstClr val="black">
                  <a:lumMod val="75000"/>
                  <a:lumOff val="25000"/>
                </a:prstClr>
              </a:solidFill>
            </a:endParaRPr>
          </a:p>
          <a:p>
            <a:pPr marL="0" indent="0">
              <a:buClr>
                <a:srgbClr val="FFCA08"/>
              </a:buClr>
              <a:buFont typeface="Wingdings 3" charset="2"/>
              <a:buNone/>
            </a:pPr>
            <a:r>
              <a:rPr lang="en-US" b="1" dirty="0">
                <a:solidFill>
                  <a:prstClr val="black">
                    <a:lumMod val="75000"/>
                    <a:lumOff val="25000"/>
                  </a:prstClr>
                </a:solidFill>
              </a:rPr>
              <a:t>See Opportunity Everywhere</a:t>
            </a:r>
          </a:p>
          <a:p>
            <a:pPr>
              <a:buClr>
                <a:srgbClr val="FFCA08"/>
              </a:buClr>
            </a:pPr>
            <a:r>
              <a:rPr lang="en-US" dirty="0">
                <a:solidFill>
                  <a:prstClr val="black">
                    <a:lumMod val="75000"/>
                    <a:lumOff val="25000"/>
                  </a:prstClr>
                </a:solidFill>
              </a:rPr>
              <a:t>Always looking for new opportunity.  It could be developing the business idea, but it could also be seeing the possibilities in the people who can help you grow the idea. This ability to see many options in every situation is critically important.</a:t>
            </a:r>
          </a:p>
          <a:p>
            <a:pPr>
              <a:buClr>
                <a:srgbClr val="FFCA08"/>
              </a:buClr>
            </a:pPr>
            <a:endParaRPr lang="en-US" dirty="0">
              <a:solidFill>
                <a:prstClr val="black">
                  <a:lumMod val="75000"/>
                  <a:lumOff val="25000"/>
                </a:prstClr>
              </a:solidFill>
            </a:endParaRPr>
          </a:p>
        </p:txBody>
      </p:sp>
    </p:spTree>
    <p:extLst>
      <p:ext uri="{BB962C8B-B14F-4D97-AF65-F5344CB8AC3E}">
        <p14:creationId xmlns:p14="http://schemas.microsoft.com/office/powerpoint/2010/main" val="19870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xmlns="" id="{6573834C-8746-4D69-9E07-B00C8A67D5F4}"/>
              </a:ext>
            </a:extLst>
          </p:cNvPr>
          <p:cNvSpPr txBox="1">
            <a:spLocks/>
          </p:cNvSpPr>
          <p:nvPr/>
        </p:nvSpPr>
        <p:spPr>
          <a:xfrm>
            <a:off x="723900" y="1003300"/>
            <a:ext cx="10629900" cy="5173663"/>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endParaRPr lang="en-US" dirty="0"/>
          </a:p>
        </p:txBody>
      </p:sp>
    </p:spTree>
    <p:extLst>
      <p:ext uri="{BB962C8B-B14F-4D97-AF65-F5344CB8AC3E}">
        <p14:creationId xmlns:p14="http://schemas.microsoft.com/office/powerpoint/2010/main" val="19723912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6AD1BA-30D6-4142-BD45-8D17AEBDE34B}"/>
              </a:ext>
            </a:extLst>
          </p:cNvPr>
          <p:cNvSpPr>
            <a:spLocks noGrp="1"/>
          </p:cNvSpPr>
          <p:nvPr>
            <p:ph type="title"/>
          </p:nvPr>
        </p:nvSpPr>
        <p:spPr/>
        <p:txBody>
          <a:bodyPr/>
          <a:lstStyle/>
          <a:p>
            <a:r>
              <a:rPr lang="en-US" dirty="0"/>
              <a:t>Justin Myers – Owner of Heartland Paint </a:t>
            </a:r>
          </a:p>
        </p:txBody>
      </p:sp>
      <p:pic>
        <p:nvPicPr>
          <p:cNvPr id="6" name="Content Placeholder 5">
            <a:extLst>
              <a:ext uri="{FF2B5EF4-FFF2-40B4-BE49-F238E27FC236}">
                <a16:creationId xmlns:a16="http://schemas.microsoft.com/office/drawing/2014/main" xmlns="" id="{C6B87367-5A5D-4C7A-AE2D-7CF2AD2281E8}"/>
              </a:ext>
            </a:extLst>
          </p:cNvPr>
          <p:cNvPicPr>
            <a:picLocks noGrp="1" noChangeAspect="1"/>
          </p:cNvPicPr>
          <p:nvPr>
            <p:ph sz="half" idx="1"/>
          </p:nvPr>
        </p:nvPicPr>
        <p:blipFill>
          <a:blip r:embed="rId2"/>
          <a:stretch>
            <a:fillRect/>
          </a:stretch>
        </p:blipFill>
        <p:spPr>
          <a:xfrm>
            <a:off x="680321" y="2401560"/>
            <a:ext cx="2469279" cy="3012520"/>
          </a:xfrm>
        </p:spPr>
      </p:pic>
      <p:sp>
        <p:nvSpPr>
          <p:cNvPr id="4" name="Content Placeholder 3">
            <a:extLst>
              <a:ext uri="{FF2B5EF4-FFF2-40B4-BE49-F238E27FC236}">
                <a16:creationId xmlns:a16="http://schemas.microsoft.com/office/drawing/2014/main" xmlns="" id="{F2934B56-0B72-43F6-B97B-C699B2A06979}"/>
              </a:ext>
            </a:extLst>
          </p:cNvPr>
          <p:cNvSpPr>
            <a:spLocks noGrp="1"/>
          </p:cNvSpPr>
          <p:nvPr>
            <p:ph sz="half" idx="2"/>
          </p:nvPr>
        </p:nvSpPr>
        <p:spPr>
          <a:xfrm>
            <a:off x="3786907" y="2401560"/>
            <a:ext cx="4025899" cy="2045652"/>
          </a:xfrm>
        </p:spPr>
        <p:txBody>
          <a:bodyPr>
            <a:normAutofit/>
          </a:bodyPr>
          <a:lstStyle/>
          <a:p>
            <a:pPr marL="0" indent="0">
              <a:lnSpc>
                <a:spcPct val="170000"/>
              </a:lnSpc>
              <a:buNone/>
            </a:pPr>
            <a:r>
              <a:rPr lang="en-US" sz="1200" dirty="0">
                <a:latin typeface="+mn-lt"/>
              </a:rPr>
              <a:t>Justin Myers graduated from Missouri Western with a degree in Business Administration in December 2014 and enrolled in the spring 2015 Applied Entrepreneurship course with the hope of being awarded a franchise opportunity through Missouri Western’s unique entrepreneurship program.</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6386" y="4568681"/>
            <a:ext cx="2655414" cy="1991561"/>
          </a:xfrm>
          <a:prstGeom prst="rect">
            <a:avLst/>
          </a:prstGeom>
        </p:spPr>
      </p:pic>
      <p:pic>
        <p:nvPicPr>
          <p:cNvPr id="5" name="Picture 4"/>
          <p:cNvPicPr>
            <a:picLocks noChangeAspect="1"/>
          </p:cNvPicPr>
          <p:nvPr/>
        </p:nvPicPr>
        <p:blipFill>
          <a:blip r:embed="rId4"/>
          <a:stretch>
            <a:fillRect/>
          </a:stretch>
        </p:blipFill>
        <p:spPr>
          <a:xfrm>
            <a:off x="8231907" y="2401560"/>
            <a:ext cx="3279772" cy="2459829"/>
          </a:xfrm>
          <a:prstGeom prst="rect">
            <a:avLst/>
          </a:prstGeom>
        </p:spPr>
      </p:pic>
    </p:spTree>
    <p:extLst>
      <p:ext uri="{BB962C8B-B14F-4D97-AF65-F5344CB8AC3E}">
        <p14:creationId xmlns:p14="http://schemas.microsoft.com/office/powerpoint/2010/main" val="178794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056708" y="246212"/>
            <a:ext cx="4909865" cy="6611788"/>
          </a:xfrm>
          <a:prstGeom prst="rect">
            <a:avLst/>
          </a:prstGeom>
        </p:spPr>
      </p:pic>
    </p:spTree>
    <p:extLst>
      <p:ext uri="{BB962C8B-B14F-4D97-AF65-F5344CB8AC3E}">
        <p14:creationId xmlns:p14="http://schemas.microsoft.com/office/powerpoint/2010/main" val="32490677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Entrepreneurial Journey</a:t>
            </a:r>
          </a:p>
        </p:txBody>
      </p:sp>
      <p:pic>
        <p:nvPicPr>
          <p:cNvPr id="3" name="Picture 2"/>
          <p:cNvPicPr>
            <a:picLocks noChangeAspect="1"/>
          </p:cNvPicPr>
          <p:nvPr/>
        </p:nvPicPr>
        <p:blipFill>
          <a:blip r:embed="rId2"/>
          <a:stretch>
            <a:fillRect/>
          </a:stretch>
        </p:blipFill>
        <p:spPr>
          <a:xfrm>
            <a:off x="284789" y="2753582"/>
            <a:ext cx="3469539" cy="2602154"/>
          </a:xfrm>
          <a:prstGeom prst="rect">
            <a:avLst/>
          </a:prstGeom>
        </p:spPr>
      </p:pic>
      <p:pic>
        <p:nvPicPr>
          <p:cNvPr id="4" name="Picture 3"/>
          <p:cNvPicPr>
            <a:picLocks noChangeAspect="1"/>
          </p:cNvPicPr>
          <p:nvPr/>
        </p:nvPicPr>
        <p:blipFill>
          <a:blip r:embed="rId3"/>
          <a:stretch>
            <a:fillRect/>
          </a:stretch>
        </p:blipFill>
        <p:spPr>
          <a:xfrm>
            <a:off x="4200836" y="3580156"/>
            <a:ext cx="4034708" cy="2625203"/>
          </a:xfrm>
          <a:prstGeom prst="rect">
            <a:avLst/>
          </a:prstGeom>
        </p:spPr>
      </p:pic>
      <p:pic>
        <p:nvPicPr>
          <p:cNvPr id="5" name="Picture 4"/>
          <p:cNvPicPr>
            <a:picLocks noChangeAspect="1"/>
          </p:cNvPicPr>
          <p:nvPr/>
        </p:nvPicPr>
        <p:blipFill>
          <a:blip r:embed="rId4"/>
          <a:stretch>
            <a:fillRect/>
          </a:stretch>
        </p:blipFill>
        <p:spPr>
          <a:xfrm>
            <a:off x="8682052" y="2615249"/>
            <a:ext cx="3111500" cy="3111500"/>
          </a:xfrm>
          <a:prstGeom prst="rect">
            <a:avLst/>
          </a:prstGeom>
        </p:spPr>
      </p:pic>
    </p:spTree>
    <p:extLst>
      <p:ext uri="{BB962C8B-B14F-4D97-AF65-F5344CB8AC3E}">
        <p14:creationId xmlns:p14="http://schemas.microsoft.com/office/powerpoint/2010/main" val="105266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3036" y="1083095"/>
            <a:ext cx="5143500" cy="1343025"/>
          </a:xfrm>
          <a:prstGeom prst="rect">
            <a:avLst/>
          </a:prstGeom>
        </p:spPr>
      </p:pic>
      <p:pic>
        <p:nvPicPr>
          <p:cNvPr id="5" name="Picture 4"/>
          <p:cNvPicPr>
            <a:picLocks noChangeAspect="1"/>
          </p:cNvPicPr>
          <p:nvPr/>
        </p:nvPicPr>
        <p:blipFill>
          <a:blip r:embed="rId3"/>
          <a:stretch>
            <a:fillRect/>
          </a:stretch>
        </p:blipFill>
        <p:spPr>
          <a:xfrm>
            <a:off x="5731329" y="568587"/>
            <a:ext cx="4809671" cy="2372042"/>
          </a:xfrm>
          <a:prstGeom prst="rect">
            <a:avLst/>
          </a:prstGeom>
        </p:spPr>
      </p:pic>
      <p:pic>
        <p:nvPicPr>
          <p:cNvPr id="6" name="Picture 5"/>
          <p:cNvPicPr>
            <a:picLocks noChangeAspect="1"/>
          </p:cNvPicPr>
          <p:nvPr/>
        </p:nvPicPr>
        <p:blipFill>
          <a:blip r:embed="rId4"/>
          <a:stretch>
            <a:fillRect/>
          </a:stretch>
        </p:blipFill>
        <p:spPr>
          <a:xfrm>
            <a:off x="6458083" y="3321230"/>
            <a:ext cx="4076973" cy="3057730"/>
          </a:xfrm>
          <a:prstGeom prst="rect">
            <a:avLst/>
          </a:prstGeom>
        </p:spPr>
      </p:pic>
      <p:pic>
        <p:nvPicPr>
          <p:cNvPr id="7" name="Picture 6"/>
          <p:cNvPicPr>
            <a:picLocks noChangeAspect="1"/>
          </p:cNvPicPr>
          <p:nvPr/>
        </p:nvPicPr>
        <p:blipFill>
          <a:blip r:embed="rId5"/>
          <a:stretch>
            <a:fillRect/>
          </a:stretch>
        </p:blipFill>
        <p:spPr>
          <a:xfrm>
            <a:off x="1829343" y="3744651"/>
            <a:ext cx="2210887" cy="2210887"/>
          </a:xfrm>
          <a:prstGeom prst="rect">
            <a:avLst/>
          </a:prstGeom>
        </p:spPr>
      </p:pic>
    </p:spTree>
    <p:extLst>
      <p:ext uri="{BB962C8B-B14F-4D97-AF65-F5344CB8AC3E}">
        <p14:creationId xmlns:p14="http://schemas.microsoft.com/office/powerpoint/2010/main" val="2356011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Center for Entrepreneurship</a:t>
            </a:r>
          </a:p>
        </p:txBody>
      </p:sp>
      <p:pic>
        <p:nvPicPr>
          <p:cNvPr id="7" name="Picture 6">
            <a:extLst>
              <a:ext uri="{FF2B5EF4-FFF2-40B4-BE49-F238E27FC236}">
                <a16:creationId xmlns:a16="http://schemas.microsoft.com/office/drawing/2014/main" xmlns="" id="{A53355E4-9173-4796-9AC0-C7A8F916D52D}"/>
              </a:ext>
            </a:extLst>
          </p:cNvPr>
          <p:cNvPicPr>
            <a:picLocks noChangeAspect="1"/>
          </p:cNvPicPr>
          <p:nvPr/>
        </p:nvPicPr>
        <p:blipFill>
          <a:blip r:embed="rId2"/>
          <a:stretch>
            <a:fillRect/>
          </a:stretch>
        </p:blipFill>
        <p:spPr>
          <a:xfrm>
            <a:off x="937903" y="3113487"/>
            <a:ext cx="4597757" cy="2764625"/>
          </a:xfrm>
          <a:prstGeom prst="rect">
            <a:avLst/>
          </a:prstGeom>
        </p:spPr>
      </p:pic>
      <p:pic>
        <p:nvPicPr>
          <p:cNvPr id="8" name="Picture 7">
            <a:extLst>
              <a:ext uri="{FF2B5EF4-FFF2-40B4-BE49-F238E27FC236}">
                <a16:creationId xmlns:a16="http://schemas.microsoft.com/office/drawing/2014/main" xmlns="" id="{A7D8A1F1-BE91-4CA7-8BB7-2E2815154A0B}"/>
              </a:ext>
            </a:extLst>
          </p:cNvPr>
          <p:cNvPicPr>
            <a:picLocks noChangeAspect="1"/>
          </p:cNvPicPr>
          <p:nvPr/>
        </p:nvPicPr>
        <p:blipFill>
          <a:blip r:embed="rId3"/>
          <a:stretch>
            <a:fillRect/>
          </a:stretch>
        </p:blipFill>
        <p:spPr>
          <a:xfrm>
            <a:off x="6520030" y="2692400"/>
            <a:ext cx="3396337" cy="3606800"/>
          </a:xfrm>
          <a:prstGeom prst="rect">
            <a:avLst/>
          </a:prstGeom>
        </p:spPr>
      </p:pic>
    </p:spTree>
    <p:extLst>
      <p:ext uri="{BB962C8B-B14F-4D97-AF65-F5344CB8AC3E}">
        <p14:creationId xmlns:p14="http://schemas.microsoft.com/office/powerpoint/2010/main" val="1608662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A474BC-0C30-4564-AAEE-C4F6BFD5DA89}"/>
              </a:ext>
            </a:extLst>
          </p:cNvPr>
          <p:cNvSpPr>
            <a:spLocks noGrp="1"/>
          </p:cNvSpPr>
          <p:nvPr>
            <p:ph type="title"/>
          </p:nvPr>
        </p:nvSpPr>
        <p:spPr>
          <a:xfrm>
            <a:off x="1154954" y="973668"/>
            <a:ext cx="9754346" cy="706964"/>
          </a:xfrm>
        </p:spPr>
        <p:txBody>
          <a:bodyPr/>
          <a:lstStyle/>
          <a:p>
            <a:r>
              <a:rPr lang="en-US" sz="3200" dirty="0"/>
              <a:t>Making Connections in the Community </a:t>
            </a:r>
          </a:p>
        </p:txBody>
      </p:sp>
      <p:pic>
        <p:nvPicPr>
          <p:cNvPr id="3" name="Picture 2">
            <a:extLst>
              <a:ext uri="{FF2B5EF4-FFF2-40B4-BE49-F238E27FC236}">
                <a16:creationId xmlns:a16="http://schemas.microsoft.com/office/drawing/2014/main" xmlns="" id="{9C53EA1A-5BB3-4F14-9E70-211D6A0987D1}"/>
              </a:ext>
            </a:extLst>
          </p:cNvPr>
          <p:cNvPicPr>
            <a:picLocks noChangeAspect="1"/>
          </p:cNvPicPr>
          <p:nvPr/>
        </p:nvPicPr>
        <p:blipFill rotWithShape="1">
          <a:blip r:embed="rId2"/>
          <a:srcRect t="3566"/>
          <a:stretch/>
        </p:blipFill>
        <p:spPr>
          <a:xfrm>
            <a:off x="8508231" y="4445902"/>
            <a:ext cx="2992933" cy="2164656"/>
          </a:xfrm>
          <a:prstGeom prst="rect">
            <a:avLst/>
          </a:prstGeom>
        </p:spPr>
      </p:pic>
      <p:pic>
        <p:nvPicPr>
          <p:cNvPr id="6" name="Picture 5">
            <a:extLst>
              <a:ext uri="{FF2B5EF4-FFF2-40B4-BE49-F238E27FC236}">
                <a16:creationId xmlns:a16="http://schemas.microsoft.com/office/drawing/2014/main" xmlns="" id="{AB59FC00-4C54-4829-B24F-0D5E95A29A2D}"/>
              </a:ext>
            </a:extLst>
          </p:cNvPr>
          <p:cNvPicPr>
            <a:picLocks noChangeAspect="1"/>
          </p:cNvPicPr>
          <p:nvPr/>
        </p:nvPicPr>
        <p:blipFill>
          <a:blip r:embed="rId3"/>
          <a:stretch>
            <a:fillRect/>
          </a:stretch>
        </p:blipFill>
        <p:spPr>
          <a:xfrm>
            <a:off x="1492578" y="4525226"/>
            <a:ext cx="2752120" cy="2064090"/>
          </a:xfrm>
          <a:prstGeom prst="rect">
            <a:avLst/>
          </a:prstGeom>
        </p:spPr>
      </p:pic>
      <p:pic>
        <p:nvPicPr>
          <p:cNvPr id="7" name="Picture 6">
            <a:extLst>
              <a:ext uri="{FF2B5EF4-FFF2-40B4-BE49-F238E27FC236}">
                <a16:creationId xmlns:a16="http://schemas.microsoft.com/office/drawing/2014/main" xmlns="" id="{8E6D1956-61E7-4B02-8BC5-599C0BC5FC08}"/>
              </a:ext>
            </a:extLst>
          </p:cNvPr>
          <p:cNvPicPr>
            <a:picLocks noChangeAspect="1"/>
          </p:cNvPicPr>
          <p:nvPr/>
        </p:nvPicPr>
        <p:blipFill>
          <a:blip r:embed="rId4"/>
          <a:stretch>
            <a:fillRect/>
          </a:stretch>
        </p:blipFill>
        <p:spPr>
          <a:xfrm>
            <a:off x="4900518" y="4525226"/>
            <a:ext cx="2780442" cy="2085332"/>
          </a:xfrm>
          <a:prstGeom prst="rect">
            <a:avLst/>
          </a:prstGeom>
        </p:spPr>
      </p:pic>
      <p:pic>
        <p:nvPicPr>
          <p:cNvPr id="4" name="Picture 3"/>
          <p:cNvPicPr>
            <a:picLocks noChangeAspect="1"/>
          </p:cNvPicPr>
          <p:nvPr/>
        </p:nvPicPr>
        <p:blipFill>
          <a:blip r:embed="rId5"/>
          <a:stretch>
            <a:fillRect/>
          </a:stretch>
        </p:blipFill>
        <p:spPr>
          <a:xfrm>
            <a:off x="1309698" y="2422063"/>
            <a:ext cx="2595945" cy="1914509"/>
          </a:xfrm>
          <a:prstGeom prst="rect">
            <a:avLst/>
          </a:prstGeom>
        </p:spPr>
      </p:pic>
      <p:pic>
        <p:nvPicPr>
          <p:cNvPr id="5" name="Picture 4"/>
          <p:cNvPicPr>
            <a:picLocks noChangeAspect="1"/>
          </p:cNvPicPr>
          <p:nvPr/>
        </p:nvPicPr>
        <p:blipFill>
          <a:blip r:embed="rId6"/>
          <a:stretch>
            <a:fillRect/>
          </a:stretch>
        </p:blipFill>
        <p:spPr>
          <a:xfrm>
            <a:off x="4629506" y="2462790"/>
            <a:ext cx="2545038" cy="1696692"/>
          </a:xfrm>
          <a:prstGeom prst="rect">
            <a:avLst/>
          </a:prstGeom>
        </p:spPr>
      </p:pic>
      <p:pic>
        <p:nvPicPr>
          <p:cNvPr id="9" name="Picture 8"/>
          <p:cNvPicPr>
            <a:picLocks noChangeAspect="1"/>
          </p:cNvPicPr>
          <p:nvPr/>
        </p:nvPicPr>
        <p:blipFill>
          <a:blip r:embed="rId7"/>
          <a:stretch>
            <a:fillRect/>
          </a:stretch>
        </p:blipFill>
        <p:spPr>
          <a:xfrm>
            <a:off x="8215627" y="2374923"/>
            <a:ext cx="2693673" cy="1784559"/>
          </a:xfrm>
          <a:prstGeom prst="rect">
            <a:avLst/>
          </a:prstGeom>
        </p:spPr>
      </p:pic>
    </p:spTree>
    <p:extLst>
      <p:ext uri="{BB962C8B-B14F-4D97-AF65-F5344CB8AC3E}">
        <p14:creationId xmlns:p14="http://schemas.microsoft.com/office/powerpoint/2010/main" val="320995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FD9714-7C95-4888-85E4-4A66A829BAA5}"/>
              </a:ext>
            </a:extLst>
          </p:cNvPr>
          <p:cNvSpPr>
            <a:spLocks noGrp="1"/>
          </p:cNvSpPr>
          <p:nvPr>
            <p:ph type="title"/>
          </p:nvPr>
        </p:nvSpPr>
        <p:spPr>
          <a:xfrm>
            <a:off x="1490743" y="913674"/>
            <a:ext cx="8540022" cy="3038806"/>
          </a:xfrm>
        </p:spPr>
        <p:txBody>
          <a:bodyPr/>
          <a:lstStyle/>
          <a:p>
            <a:r>
              <a:rPr lang="en-US" sz="2400" dirty="0"/>
              <a:t>Entrepreneurs are optimistic enough to believe in themselves, aware enough to see problems around them, stubborn enough to keep going, and bold enough to act again and again. Entrepreneurship is not something you do because you have an idea. It's about having the creativity to question, the strength to believe and the courage to move.</a:t>
            </a:r>
            <a:br>
              <a:rPr lang="en-US" sz="2400" dirty="0"/>
            </a:br>
            <a:endParaRPr lang="en-US" sz="2400" dirty="0"/>
          </a:p>
        </p:txBody>
      </p:sp>
      <p:sp>
        <p:nvSpPr>
          <p:cNvPr id="3" name="Text Placeholder 2">
            <a:extLst>
              <a:ext uri="{FF2B5EF4-FFF2-40B4-BE49-F238E27FC236}">
                <a16:creationId xmlns:a16="http://schemas.microsoft.com/office/drawing/2014/main" xmlns="" id="{C8CC4CC5-ACEC-4A17-9653-84F999A43E66}"/>
              </a:ext>
            </a:extLst>
          </p:cNvPr>
          <p:cNvSpPr>
            <a:spLocks noGrp="1"/>
          </p:cNvSpPr>
          <p:nvPr>
            <p:ph type="body" sz="half" idx="13"/>
          </p:nvPr>
        </p:nvSpPr>
        <p:spPr>
          <a:xfrm>
            <a:off x="1895145" y="3952480"/>
            <a:ext cx="7731219" cy="342174"/>
          </a:xfrm>
        </p:spPr>
        <p:txBody>
          <a:bodyPr>
            <a:normAutofit lnSpcReduction="10000"/>
          </a:bodyPr>
          <a:lstStyle/>
          <a:p>
            <a:r>
              <a:rPr lang="en-US" sz="1800" dirty="0"/>
              <a:t>–Jordan </a:t>
            </a:r>
            <a:r>
              <a:rPr lang="en-US" sz="1800" dirty="0" err="1"/>
              <a:t>Fliegel</a:t>
            </a:r>
            <a:endParaRPr lang="en-US" sz="1800" dirty="0"/>
          </a:p>
        </p:txBody>
      </p:sp>
    </p:spTree>
    <p:extLst>
      <p:ext uri="{BB962C8B-B14F-4D97-AF65-F5344CB8AC3E}">
        <p14:creationId xmlns:p14="http://schemas.microsoft.com/office/powerpoint/2010/main" val="39991793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1786018" y="2899714"/>
            <a:ext cx="8825659" cy="1466224"/>
          </a:xfrm>
        </p:spPr>
        <p:txBody>
          <a:bodyPr>
            <a:normAutofit/>
          </a:bodyPr>
          <a:lstStyle/>
          <a:p>
            <a:pPr marL="0" indent="0" algn="ctr">
              <a:buNone/>
            </a:pPr>
            <a:r>
              <a:rPr lang="en-US" sz="7000" b="1" dirty="0" smtClean="0"/>
              <a:t>INTRAPRENEUR</a:t>
            </a:r>
            <a:endParaRPr lang="en-US" sz="7000" b="1" dirty="0"/>
          </a:p>
        </p:txBody>
      </p:sp>
    </p:spTree>
    <p:extLst>
      <p:ext uri="{BB962C8B-B14F-4D97-AF65-F5344CB8AC3E}">
        <p14:creationId xmlns:p14="http://schemas.microsoft.com/office/powerpoint/2010/main" val="309901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repeatCount="3000" fill="remove" nodeType="clickEffect">
                                  <p:stCondLst>
                                    <p:cond delay="0"/>
                                  </p:stCondLst>
                                  <p:childTnLst>
                                    <p:animClr clrSpc="rgb" dir="cw">
                                      <p:cBhvr override="childStyle">
                                        <p:cTn id="6" dur="1500" autoRev="1" fill="remove"/>
                                        <p:tgtEl>
                                          <p:spTgt spid="11">
                                            <p:txEl>
                                              <p:pRg st="0" end="0"/>
                                            </p:txEl>
                                          </p:spTgt>
                                        </p:tgtEl>
                                        <p:attrNameLst>
                                          <p:attrName>style.color</p:attrName>
                                        </p:attrNameLst>
                                      </p:cBhvr>
                                      <p:to>
                                        <a:schemeClr val="accent1"/>
                                      </p:to>
                                    </p:animClr>
                                    <p:animClr clrSpc="rgb" dir="cw">
                                      <p:cBhvr>
                                        <p:cTn id="7" dur="1500" autoRev="1" fill="remove"/>
                                        <p:tgtEl>
                                          <p:spTgt spid="11">
                                            <p:txEl>
                                              <p:pRg st="0" end="0"/>
                                            </p:txEl>
                                          </p:spTgt>
                                        </p:tgtEl>
                                        <p:attrNameLst>
                                          <p:attrName>fillcolor</p:attrName>
                                        </p:attrNameLst>
                                      </p:cBhvr>
                                      <p:to>
                                        <a:schemeClr val="accent1"/>
                                      </p:to>
                                    </p:animClr>
                                    <p:set>
                                      <p:cBhvr>
                                        <p:cTn id="8" dur="1500" autoRev="1" fill="remove"/>
                                        <p:tgtEl>
                                          <p:spTgt spid="11">
                                            <p:txEl>
                                              <p:pRg st="0" end="0"/>
                                            </p:txEl>
                                          </p:spTgt>
                                        </p:tgtEl>
                                        <p:attrNameLst>
                                          <p:attrName>fill.type</p:attrName>
                                        </p:attrNameLst>
                                      </p:cBhvr>
                                      <p:to>
                                        <p:strVal val="solid"/>
                                      </p:to>
                                    </p:set>
                                    <p:set>
                                      <p:cBhvr>
                                        <p:cTn id="9" dur="1500" autoRev="1" fill="remove"/>
                                        <p:tgtEl>
                                          <p:spTgt spid="11">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Ion Boardroom</Template>
  <TotalTime>387</TotalTime>
  <Words>609</Words>
  <Application>Microsoft Office PowerPoint</Application>
  <PresentationFormat>Widescreen</PresentationFormat>
  <Paragraphs>46</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Century Gothic</vt:lpstr>
      <vt:lpstr>Wingdings</vt:lpstr>
      <vt:lpstr>Wingdings 3</vt:lpstr>
      <vt:lpstr>Ion Boardroom</vt:lpstr>
      <vt:lpstr>Looking at Advancement Through an Entrepreneurship Lens</vt:lpstr>
      <vt:lpstr>Justin Myers – Owner of Heartland Paint </vt:lpstr>
      <vt:lpstr>PowerPoint Presentation</vt:lpstr>
      <vt:lpstr>My Entrepreneurial Journey</vt:lpstr>
      <vt:lpstr>PowerPoint Presentation</vt:lpstr>
      <vt:lpstr>Center for Entrepreneurship</vt:lpstr>
      <vt:lpstr>Making Connections in the Community </vt:lpstr>
      <vt:lpstr>Entrepreneurs are optimistic enough to believe in themselves, aware enough to see problems around them, stubborn enough to keep going, and bold enough to act again and again. Entrepreneurship is not something you do because you have an idea. It's about having the creativity to question, the strength to believe and the courage to move. </vt:lpstr>
      <vt:lpstr>PowerPoint Presentation</vt:lpstr>
      <vt:lpstr>A person who does entrepreneurial work within an organization      </vt:lpstr>
      <vt:lpstr>PowerPoint Presentation</vt:lpstr>
      <vt:lpstr>PowerPoint Presentation</vt:lpstr>
      <vt:lpstr>Entrepreneurial Mindset</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Looking at Advancement Through an Entrepreneurship Lens</dc:title>
  <dc:creator>Miu Sutton</dc:creator>
  <cp:lastModifiedBy>Annette Weeks</cp:lastModifiedBy>
  <cp:revision>32</cp:revision>
  <dcterms:created xsi:type="dcterms:W3CDTF">2019-05-30T18:17:07Z</dcterms:created>
  <dcterms:modified xsi:type="dcterms:W3CDTF">2019-06-05T03:20:45Z</dcterms:modified>
</cp:coreProperties>
</file>